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56" r:id="rId2"/>
    <p:sldId id="257" r:id="rId3"/>
    <p:sldId id="263" r:id="rId4"/>
    <p:sldId id="258" r:id="rId5"/>
    <p:sldId id="259" r:id="rId6"/>
    <p:sldId id="261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280" r:id="rId20"/>
    <p:sldId id="282" r:id="rId21"/>
    <p:sldId id="284" r:id="rId22"/>
    <p:sldId id="286" r:id="rId23"/>
    <p:sldId id="288" r:id="rId24"/>
    <p:sldId id="290" r:id="rId25"/>
    <p:sldId id="292" r:id="rId26"/>
    <p:sldId id="294" r:id="rId27"/>
    <p:sldId id="279" r:id="rId28"/>
    <p:sldId id="295" r:id="rId29"/>
    <p:sldId id="277" r:id="rId30"/>
    <p:sldId id="296" r:id="rId31"/>
    <p:sldId id="297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660033"/>
    <a:srgbClr val="008000"/>
    <a:srgbClr val="A50021"/>
    <a:srgbClr val="663300"/>
    <a:srgbClr val="6600CC"/>
    <a:srgbClr val="00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1674" y="-12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FC7CE-3355-4FE4-B650-280843C157AE}" type="datetimeFigureOut">
              <a:rPr lang="es-CO" smtClean="0"/>
              <a:pPr/>
              <a:t>14/09/2014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BC952-CA24-421F-ABDC-C43119A67915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9313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C952-CA24-421F-ABDC-C43119A67915}" type="slidenum">
              <a:rPr lang="es-CO" smtClean="0"/>
              <a:pPr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468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2D71AFF-1B8C-4452-AF22-F5772DC009DB}" type="datetimeFigureOut">
              <a:rPr lang="es-ES" smtClean="0"/>
              <a:pPr/>
              <a:t>14/09/2014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9A5CBB-24E8-4D42-ADC2-DB6943A50D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851648" cy="2849488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800000"/>
                </a:solidFill>
                <a:latin typeface="Agency FB" pitchFamily="34" charset="0"/>
              </a:rPr>
              <a:t>EL PORTAFOLIO ESCOLAR VISTO  COMO UNA PROPUESTA DE  ENSEÑANZA Y APRENDIZAJE  EVALUACIÓN Y SISTEMATIZACIÓN</a:t>
            </a:r>
            <a:endParaRPr lang="es-ES" sz="4000" dirty="0">
              <a:solidFill>
                <a:srgbClr val="80000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333600"/>
            <a:ext cx="8640960" cy="3471664"/>
          </a:xfrm>
        </p:spPr>
        <p:txBody>
          <a:bodyPr>
            <a:normAutofit fontScale="92500" lnSpcReduction="10000"/>
          </a:bodyPr>
          <a:lstStyle/>
          <a:p>
            <a:r>
              <a:rPr lang="es-ES" sz="2800" dirty="0" smtClean="0">
                <a:latin typeface="+mj-lt"/>
                <a:cs typeface="Arial" pitchFamily="34" charset="0"/>
              </a:rPr>
              <a:t>Los estudiantes deben  tomarse el tiempo para pensar  las diferentes formas de abordar  las tareas , realizarlas,  revisarlas  y repensarlas para fortalecer el desarrollo de las  competencias cognitivas.</a:t>
            </a:r>
          </a:p>
          <a:p>
            <a:endParaRPr lang="es-ES" sz="2800" dirty="0" smtClean="0">
              <a:latin typeface="+mj-lt"/>
              <a:cs typeface="Arial" pitchFamily="34" charset="0"/>
            </a:endParaRPr>
          </a:p>
          <a:p>
            <a:r>
              <a:rPr lang="es-ES" sz="2800" dirty="0">
                <a:latin typeface="+mj-lt"/>
              </a:rPr>
              <a:t>Todos los estudiantes deben involucrarse en la resolución de problemas, sin importar cuál diferente sean las soluciones presentadas</a:t>
            </a:r>
            <a:endParaRPr lang="es-ES" sz="2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872208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800000"/>
                </a:solidFill>
                <a:latin typeface="Comic Sans MS" pitchFamily="66" charset="0"/>
              </a:rPr>
              <a:t>Principios  pedagógicos para el quehacer docente</a:t>
            </a:r>
            <a:endParaRPr lang="es-ES" sz="32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Conocer los propósitos de las tareas para que discutan y presenten opciones para lograrlo.</a:t>
            </a: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Descubrir la relación de lo que aprenden con situaciones o aspectos de la vida real.</a:t>
            </a: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Encontrar la relación entre esfuerzo estratégico y resultado obtenido con las tareas que se realizan.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Propósitos centrados en los estudiantes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3600" dirty="0" smtClean="0">
                <a:latin typeface="Arial" pitchFamily="34" charset="0"/>
                <a:cs typeface="Arial" pitchFamily="34" charset="0"/>
              </a:rPr>
              <a:t>El docente debe  perseguir el estímulo de la creatividad,  la orientación para la búsqueda y procesamiento de la información apropiada y la toma de decisiones correctas ( Peña , 2004).</a:t>
            </a:r>
          </a:p>
          <a:p>
            <a:pPr algn="just"/>
            <a:endParaRPr lang="es-ES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Fundamento del portafolio</a:t>
            </a:r>
          </a:p>
          <a:p>
            <a:pPr algn="just"/>
            <a:endParaRPr lang="es-ES" sz="36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En este sentido…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38912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Como un procedimiento de recolección de datos  que facilita el proceso de autoevaluación. Se centra en el trabajo productivo de quien lo elabora  y provee evidencia verdadera y concreta  de lo que las personas aprenden en su interacción con la realidad y,  también de  lo que  pueden hacer para lograr sus propósitos.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 De ahí que los usos que podemos darle al portafolio son muy variados. 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663300"/>
                </a:solidFill>
                <a:latin typeface="Comic Sans MS" pitchFamily="66" charset="0"/>
              </a:rPr>
              <a:t>De ahí que definimos el portafolio…</a:t>
            </a:r>
            <a:endParaRPr lang="es-ES" dirty="0">
              <a:solidFill>
                <a:srgbClr val="66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4389120"/>
          </a:xfrm>
        </p:spPr>
        <p:txBody>
          <a:bodyPr/>
          <a:lstStyle/>
          <a:p>
            <a:pPr algn="just"/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Burón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, 1996, dice que el método didáctico debe ser metacognitivo, (mediante instrucción </a:t>
            </a:r>
            <a:r>
              <a:rPr lang="es-ES" sz="3200" dirty="0" err="1" smtClean="0">
                <a:latin typeface="Arial" pitchFamily="34" charset="0"/>
                <a:cs typeface="Arial" pitchFamily="34" charset="0"/>
              </a:rPr>
              <a:t>metacognitiva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), es decir, los estudiantes tienen que saber por qué hacen lo que hacen y tienen que darse cuenta de las ventajas que tiene hacerlo de esta manera y no de otra. 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Autofit/>
          </a:bodyPr>
          <a:lstStyle/>
          <a:p>
            <a:r>
              <a:rPr lang="es-ES" sz="3600" dirty="0" smtClean="0">
                <a:solidFill>
                  <a:srgbClr val="A50021"/>
                </a:solidFill>
                <a:latin typeface="Comic Sans MS" pitchFamily="66" charset="0"/>
              </a:rPr>
              <a:t>Si se pretende que el alumno </a:t>
            </a:r>
            <a:r>
              <a:rPr lang="es-ES" sz="3600" i="1" dirty="0" smtClean="0">
                <a:solidFill>
                  <a:srgbClr val="A50021"/>
                </a:solidFill>
                <a:latin typeface="Comic Sans MS" pitchFamily="66" charset="0"/>
              </a:rPr>
              <a:t>aprenda a aprender</a:t>
            </a:r>
            <a:endParaRPr lang="es-ES" sz="3600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920200"/>
            <a:ext cx="8568952" cy="4389120"/>
          </a:xfrm>
        </p:spPr>
        <p:txBody>
          <a:bodyPr>
            <a:normAutofit/>
          </a:bodyPr>
          <a:lstStyle/>
          <a:p>
            <a:pPr algn="just"/>
            <a:r>
              <a:rPr lang="es-CO" sz="3200" dirty="0" smtClean="0">
                <a:latin typeface="Arial" pitchFamily="34" charset="0"/>
                <a:cs typeface="Arial" pitchFamily="34" charset="0"/>
              </a:rPr>
              <a:t>Dentro del proceso de aprender en las instituciones, la evaluación en sí misma debe  ser dinámica  y mediada servir para  configurar en la mente de los estudiantes, instrumentos de autoconocimiento,  de potenciación de capacidades, de estrategias  para la planificación de las actuaciones frente a futuros posibles.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rgbClr val="A50021"/>
                </a:solidFill>
                <a:latin typeface="Comic Sans MS" pitchFamily="66" charset="0"/>
              </a:rPr>
              <a:t>El proceso de evaluación </a:t>
            </a:r>
            <a:r>
              <a:rPr lang="es-ES" dirty="0" err="1" smtClean="0">
                <a:solidFill>
                  <a:srgbClr val="A50021"/>
                </a:solidFill>
                <a:latin typeface="Comic Sans MS" pitchFamily="66" charset="0"/>
              </a:rPr>
              <a:t>metacognitiva</a:t>
            </a:r>
            <a:r>
              <a:rPr lang="es-ES" dirty="0" smtClean="0">
                <a:solidFill>
                  <a:srgbClr val="A50021"/>
                </a:solidFill>
                <a:latin typeface="Comic Sans MS" pitchFamily="66" charset="0"/>
              </a:rPr>
              <a:t>…</a:t>
            </a:r>
            <a:endParaRPr lang="es-ES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12784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s-ES" dirty="0" smtClean="0"/>
              <a:t>La </a:t>
            </a:r>
            <a:r>
              <a:rPr lang="es-ES" dirty="0" err="1" smtClean="0"/>
              <a:t>metacognición</a:t>
            </a:r>
            <a:r>
              <a:rPr lang="es-ES" dirty="0" smtClean="0"/>
              <a:t> es uno de los procesos que se relaciona directamente con la eficacia de las estrategias de aprendizaje. Se define como la capacidad de un individuo para reflexionar, comprender y controlar el propio aprendizaje. Esta capacidad implica:</a:t>
            </a:r>
          </a:p>
          <a:p>
            <a:pPr>
              <a:lnSpc>
                <a:spcPct val="120000"/>
              </a:lnSpc>
              <a:buNone/>
            </a:pPr>
            <a:r>
              <a:rPr lang="es-ES" dirty="0" smtClean="0"/>
              <a:t> </a:t>
            </a:r>
          </a:p>
          <a:p>
            <a:pPr lvl="0">
              <a:lnSpc>
                <a:spcPct val="120000"/>
              </a:lnSpc>
            </a:pPr>
            <a:r>
              <a:rPr lang="es-ES" dirty="0" smtClean="0"/>
              <a:t>Conciencia y conocimiento sobre uno mismo, </a:t>
            </a:r>
          </a:p>
          <a:p>
            <a:pPr lvl="0">
              <a:lnSpc>
                <a:spcPct val="120000"/>
              </a:lnSpc>
            </a:pPr>
            <a:r>
              <a:rPr lang="es-ES" dirty="0" smtClean="0"/>
              <a:t>Conocimiento sobre las estrategias a utilizar para resolver situaciones  de las tareas </a:t>
            </a:r>
          </a:p>
          <a:p>
            <a:pPr lvl="0">
              <a:lnSpc>
                <a:spcPct val="120000"/>
              </a:lnSpc>
            </a:pPr>
            <a:r>
              <a:rPr lang="es-ES" dirty="0" smtClean="0"/>
              <a:t>Conocimiento y dominio sobre la aplicación de las estrategias</a:t>
            </a:r>
          </a:p>
          <a:p>
            <a:pPr lvl="0">
              <a:lnSpc>
                <a:spcPct val="120000"/>
              </a:lnSpc>
            </a:pPr>
            <a:r>
              <a:rPr lang="es-ES" dirty="0" smtClean="0"/>
              <a:t>Conocimiento sobre la cognición </a:t>
            </a:r>
          </a:p>
          <a:p>
            <a:pPr lvl="0">
              <a:lnSpc>
                <a:spcPct val="120000"/>
              </a:lnSpc>
            </a:pPr>
            <a:r>
              <a:rPr lang="es-ES" dirty="0" smtClean="0"/>
              <a:t>Control sobre el proceso de aprendizaje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A50021"/>
                </a:solidFill>
                <a:latin typeface="Comic Sans MS" pitchFamily="66" charset="0"/>
              </a:rPr>
              <a:t>El portafolio es </a:t>
            </a:r>
            <a:r>
              <a:rPr lang="es-ES" dirty="0" err="1" smtClean="0">
                <a:solidFill>
                  <a:srgbClr val="A50021"/>
                </a:solidFill>
                <a:latin typeface="Comic Sans MS" pitchFamily="66" charset="0"/>
              </a:rPr>
              <a:t>metacognitivo</a:t>
            </a:r>
            <a:r>
              <a:rPr lang="es-ES" dirty="0" smtClean="0">
                <a:solidFill>
                  <a:srgbClr val="A50021"/>
                </a:solidFill>
                <a:latin typeface="Comic Sans MS" pitchFamily="66" charset="0"/>
              </a:rPr>
              <a:t>…</a:t>
            </a:r>
            <a:endParaRPr lang="es-ES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Se distinguen cuatro pasos: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Recolección,</a:t>
            </a:r>
          </a:p>
          <a:p>
            <a:r>
              <a:rPr lang="es-ES" dirty="0" smtClean="0"/>
              <a:t>Organización sistematización, </a:t>
            </a:r>
          </a:p>
          <a:p>
            <a:r>
              <a:rPr lang="es-ES" dirty="0" smtClean="0"/>
              <a:t>Reflexión </a:t>
            </a:r>
          </a:p>
          <a:p>
            <a:r>
              <a:rPr lang="es-ES" dirty="0" smtClean="0"/>
              <a:t>Proyección o revisión ( valorar cuanto se he aprendido , que aspectos se deben repetir para mejorar la comprensión del estudiante)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00CC"/>
                </a:solidFill>
                <a:latin typeface="Comic Sans MS" pitchFamily="66" charset="0"/>
              </a:rPr>
              <a:t>Pasos del portafolio</a:t>
            </a:r>
            <a:endParaRPr lang="es-ES" dirty="0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89584"/>
            <a:ext cx="8229600" cy="3903712"/>
          </a:xfrm>
        </p:spPr>
        <p:txBody>
          <a:bodyPr>
            <a:normAutofit/>
          </a:bodyPr>
          <a:lstStyle/>
          <a:p>
            <a:pPr lvl="0"/>
            <a:r>
              <a:rPr lang="es-ES" sz="2800" dirty="0" smtClean="0"/>
              <a:t> </a:t>
            </a:r>
            <a:endParaRPr lang="es-ES" sz="2400" dirty="0" smtClean="0"/>
          </a:p>
          <a:p>
            <a:pPr lvl="1"/>
            <a:r>
              <a:rPr lang="es-ES" sz="3200" dirty="0" smtClean="0">
                <a:latin typeface="Arial" pitchFamily="34" charset="0"/>
                <a:cs typeface="Arial" pitchFamily="34" charset="0"/>
              </a:rPr>
              <a:t>Carpeta ambientada con relación a la construcción temática.</a:t>
            </a:r>
          </a:p>
          <a:p>
            <a:pPr lvl="1"/>
            <a:r>
              <a:rPr lang="es-ES" sz="3200" dirty="0" smtClean="0">
                <a:latin typeface="Arial" pitchFamily="34" charset="0"/>
                <a:cs typeface="Arial" pitchFamily="34" charset="0"/>
              </a:rPr>
              <a:t> Denominación de la carpeta:</a:t>
            </a:r>
          </a:p>
          <a:p>
            <a:pPr lvl="1"/>
            <a:r>
              <a:rPr lang="es-ES" sz="3200" dirty="0" smtClean="0">
                <a:latin typeface="Arial" pitchFamily="34" charset="0"/>
                <a:cs typeface="Arial" pitchFamily="34" charset="0"/>
              </a:rPr>
              <a:t>Expectativas</a:t>
            </a:r>
          </a:p>
          <a:p>
            <a:pPr lvl="1"/>
            <a:r>
              <a:rPr lang="es-ES" sz="3200" dirty="0" smtClean="0">
                <a:latin typeface="Arial" pitchFamily="34" charset="0"/>
                <a:cs typeface="Arial" pitchFamily="34" charset="0"/>
              </a:rPr>
              <a:t>Compromisos desde la formación del maestro como un intelectual.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428768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00CC"/>
                </a:solidFill>
                <a:latin typeface="Comic Sans MS" pitchFamily="66" charset="0"/>
              </a:rPr>
              <a:t>CONTENIDO DEL PORTAFOLIO DEL MAESTRO</a:t>
            </a:r>
            <a:endParaRPr lang="es-ES" sz="3600" dirty="0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119736"/>
          </a:xfrm>
        </p:spPr>
        <p:txBody>
          <a:bodyPr/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Ciclo Didáctico Se trata de una serie de actividades que atienden a una intencionalidad didáctica, </a:t>
            </a:r>
            <a:r>
              <a:rPr lang="es-E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QUE FAVOREZCA EL APRENDIZAJE SIGNIFICATIVO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Estas actividades deben ser producto de la reflexión constante sobre el proceso enseñanza aprendizaje.</a:t>
            </a:r>
          </a:p>
          <a:p>
            <a:endParaRPr lang="es-ES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00CC"/>
                </a:solidFill>
                <a:latin typeface="Comic Sans MS" pitchFamily="66" charset="0"/>
              </a:rPr>
              <a:t>INTERVENCION EN EL AULA</a:t>
            </a:r>
            <a:endParaRPr lang="es-ES" sz="3600" dirty="0">
              <a:solidFill>
                <a:srgbClr val="0000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55440"/>
          </a:xfrm>
        </p:spPr>
        <p:txBody>
          <a:bodyPr>
            <a:normAutofit/>
          </a:bodyPr>
          <a:lstStyle/>
          <a:p>
            <a:pPr lvl="5"/>
            <a:endParaRPr lang="es-ES" sz="3200" dirty="0" smtClean="0"/>
          </a:p>
          <a:p>
            <a:pPr lvl="5"/>
            <a:r>
              <a:rPr lang="es-ES" sz="3200" dirty="0" smtClean="0"/>
              <a:t>Flor Alba Villa Londoño</a:t>
            </a:r>
            <a:endParaRPr lang="es-ES" sz="3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461216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  <a:t>Universidad de  Antioquia</a:t>
            </a:r>
            <a:b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</a:br>
            <a: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  <a:t>Grupo MEQ</a:t>
            </a:r>
            <a:b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</a:br>
            <a: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  <a:t>Secretaría de Educación de Medellín</a:t>
            </a:r>
            <a:b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</a:br>
            <a: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  <a:t>Escuela del Maestro</a:t>
            </a:r>
            <a:b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</a:br>
            <a: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  <a:t>Aula Taller de Ciencia y Tecnología</a:t>
            </a:r>
            <a:br>
              <a:rPr lang="es-ES" sz="3600" dirty="0" smtClean="0">
                <a:solidFill>
                  <a:srgbClr val="660033"/>
                </a:solidFill>
                <a:latin typeface="Agency FB" pitchFamily="34" charset="0"/>
              </a:rPr>
            </a:br>
            <a:endParaRPr lang="es-ES" sz="3600" dirty="0">
              <a:solidFill>
                <a:srgbClr val="660033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851275" y="2400300"/>
            <a:ext cx="184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800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348038" y="2781300"/>
            <a:ext cx="21923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/>
              <a:t>PREGUNTA CENTRAL</a:t>
            </a:r>
            <a:r>
              <a:rPr lang="es-MX" sz="1000" b="1"/>
              <a:t> </a:t>
            </a:r>
            <a:endParaRPr lang="es-ES" sz="1000" b="1"/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23850" y="981075"/>
            <a:ext cx="28733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rgbClr val="0033CC"/>
                </a:solidFill>
              </a:rPr>
              <a:t>INDAGACIÓN DE IDEAS </a:t>
            </a:r>
          </a:p>
          <a:p>
            <a:pPr algn="ctr"/>
            <a:r>
              <a:rPr lang="es-MX" b="1" dirty="0">
                <a:solidFill>
                  <a:srgbClr val="0033CC"/>
                </a:solidFill>
              </a:rPr>
              <a:t>ALTERNATIVAS  </a:t>
            </a:r>
            <a:endParaRPr lang="es-ES" b="1" dirty="0">
              <a:solidFill>
                <a:srgbClr val="0033CC"/>
              </a:solidFill>
            </a:endParaRP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5795963" y="1031875"/>
            <a:ext cx="184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800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5435600" y="1104900"/>
            <a:ext cx="184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800"/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5076825" y="692150"/>
            <a:ext cx="3816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 dirty="0">
                <a:solidFill>
                  <a:srgbClr val="0033CC"/>
                </a:solidFill>
              </a:rPr>
              <a:t>BÚSQUEDA DE NUEVOS MODELOS EXPLICATIVOS, PROCEDIMIENTOS Y ACTITUDES</a:t>
            </a:r>
            <a:r>
              <a:rPr lang="es-MX" b="1" dirty="0"/>
              <a:t> </a:t>
            </a:r>
            <a:endParaRPr lang="es-ES" b="1" dirty="0"/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5435600" y="4221163"/>
            <a:ext cx="3419475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 dirty="0">
                <a:solidFill>
                  <a:srgbClr val="0033CC"/>
                </a:solidFill>
              </a:rPr>
              <a:t>ESTRUCTURACIÓN DE NUEVOS CONOCIMIENTOS: CONCEPTUALES, PROCEDIMIENTOS Y ACTITUDINALES</a:t>
            </a:r>
            <a:endParaRPr lang="es-ES" b="1" dirty="0">
              <a:solidFill>
                <a:srgbClr val="0033CC"/>
              </a:solidFill>
            </a:endParaRPr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358567" y="4341813"/>
            <a:ext cx="2827338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 dirty="0">
                <a:solidFill>
                  <a:srgbClr val="0033CC"/>
                </a:solidFill>
              </a:rPr>
              <a:t>APLICACIÓN DE LOS CONOCIMIENTOS A NUEVAS SITUACIONES PROBLEMÁTICAS</a:t>
            </a:r>
            <a:r>
              <a:rPr lang="es-MX" b="1" dirty="0"/>
              <a:t> </a:t>
            </a:r>
            <a:endParaRPr lang="es-ES" b="1" dirty="0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 flipV="1">
            <a:off x="1692275" y="1773238"/>
            <a:ext cx="0" cy="2303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3348038" y="1341438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 flipH="1">
            <a:off x="7164388" y="1700808"/>
            <a:ext cx="0" cy="223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 flipH="1">
            <a:off x="3419475" y="4941888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 flipH="1" flipV="1">
            <a:off x="2843213" y="1844675"/>
            <a:ext cx="865187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5" name="Line 17"/>
          <p:cNvSpPr>
            <a:spLocks noChangeShapeType="1"/>
          </p:cNvSpPr>
          <p:nvPr/>
        </p:nvSpPr>
        <p:spPr bwMode="auto">
          <a:xfrm flipV="1">
            <a:off x="4932363" y="1916113"/>
            <a:ext cx="719137" cy="8651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6" name="Line 18"/>
          <p:cNvSpPr>
            <a:spLocks noChangeShapeType="1"/>
          </p:cNvSpPr>
          <p:nvPr/>
        </p:nvSpPr>
        <p:spPr bwMode="auto">
          <a:xfrm flipH="1">
            <a:off x="3132138" y="3429000"/>
            <a:ext cx="792162" cy="7921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7" name="Line 19"/>
          <p:cNvSpPr>
            <a:spLocks noChangeShapeType="1"/>
          </p:cNvSpPr>
          <p:nvPr/>
        </p:nvSpPr>
        <p:spPr bwMode="auto">
          <a:xfrm>
            <a:off x="4932363" y="3429000"/>
            <a:ext cx="863600" cy="7207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138" name="Rectangle 20"/>
          <p:cNvSpPr>
            <a:spLocks noChangeArrowheads="1"/>
          </p:cNvSpPr>
          <p:nvPr/>
        </p:nvSpPr>
        <p:spPr bwMode="auto">
          <a:xfrm>
            <a:off x="2232024" y="188913"/>
            <a:ext cx="417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400" b="1" dirty="0">
                <a:solidFill>
                  <a:srgbClr val="A50021"/>
                </a:solidFill>
              </a:rPr>
              <a:t>CICLO DIDÁCTICO</a:t>
            </a:r>
            <a:endParaRPr lang="es-ES" sz="2400" b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185042" y="116632"/>
            <a:ext cx="8713788" cy="6741368"/>
            <a:chOff x="158" y="87"/>
            <a:chExt cx="5489" cy="4021"/>
          </a:xfrm>
          <a:noFill/>
        </p:grpSpPr>
        <p:sp>
          <p:nvSpPr>
            <p:cNvPr id="6147" name="Text Box 4"/>
            <p:cNvSpPr txBox="1">
              <a:spLocks noChangeArrowheads="1"/>
            </p:cNvSpPr>
            <p:nvPr/>
          </p:nvSpPr>
          <p:spPr bwMode="auto">
            <a:xfrm>
              <a:off x="2295" y="1682"/>
              <a:ext cx="1223" cy="275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200" b="1" dirty="0">
                  <a:solidFill>
                    <a:srgbClr val="C00000"/>
                  </a:solidFill>
                </a:rPr>
                <a:t>INDAGACIÓN DE IDEAS </a:t>
              </a:r>
            </a:p>
            <a:p>
              <a:pPr algn="ctr"/>
              <a:r>
                <a:rPr lang="es-MX" sz="1200" b="1" dirty="0">
                  <a:solidFill>
                    <a:srgbClr val="C00000"/>
                  </a:solidFill>
                </a:rPr>
                <a:t>ALTERNATIVAS </a:t>
              </a:r>
              <a:endParaRPr lang="es-ES" sz="1200" b="1" dirty="0">
                <a:solidFill>
                  <a:srgbClr val="C00000"/>
                </a:solidFill>
              </a:endParaRPr>
            </a:p>
          </p:txBody>
        </p:sp>
        <p:sp>
          <p:nvSpPr>
            <p:cNvPr id="6148" name="Line 5"/>
            <p:cNvSpPr>
              <a:spLocks noChangeShapeType="1"/>
            </p:cNvSpPr>
            <p:nvPr/>
          </p:nvSpPr>
          <p:spPr bwMode="auto">
            <a:xfrm flipV="1">
              <a:off x="2472" y="436"/>
              <a:ext cx="1996" cy="7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49" name="Line 7"/>
            <p:cNvSpPr>
              <a:spLocks noChangeShapeType="1"/>
            </p:cNvSpPr>
            <p:nvPr/>
          </p:nvSpPr>
          <p:spPr bwMode="auto">
            <a:xfrm flipV="1">
              <a:off x="3016" y="1434"/>
              <a:ext cx="0" cy="18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50" name="Text Box 8"/>
            <p:cNvSpPr txBox="1">
              <a:spLocks noChangeArrowheads="1"/>
            </p:cNvSpPr>
            <p:nvPr/>
          </p:nvSpPr>
          <p:spPr bwMode="auto">
            <a:xfrm>
              <a:off x="2699" y="1253"/>
              <a:ext cx="544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000" b="1"/>
                <a:t>Implica </a:t>
              </a:r>
              <a:endParaRPr lang="es-ES" sz="1000" b="1"/>
            </a:p>
          </p:txBody>
        </p:sp>
        <p:sp>
          <p:nvSpPr>
            <p:cNvPr id="6151" name="Text Box 9"/>
            <p:cNvSpPr txBox="1">
              <a:spLocks noChangeArrowheads="1"/>
            </p:cNvSpPr>
            <p:nvPr/>
          </p:nvSpPr>
          <p:spPr bwMode="auto">
            <a:xfrm>
              <a:off x="1927" y="506"/>
              <a:ext cx="116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6152" name="Text Box 10"/>
            <p:cNvSpPr txBox="1">
              <a:spLocks noChangeArrowheads="1"/>
            </p:cNvSpPr>
            <p:nvPr/>
          </p:nvSpPr>
          <p:spPr bwMode="auto">
            <a:xfrm>
              <a:off x="4241" y="1162"/>
              <a:ext cx="1406" cy="29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200" b="1">
                  <a:solidFill>
                    <a:srgbClr val="00111C"/>
                  </a:solidFill>
                </a:rPr>
                <a:t>Logros y Competencias esperados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53" name="Text Box 11"/>
            <p:cNvSpPr txBox="1">
              <a:spLocks noChangeArrowheads="1"/>
            </p:cNvSpPr>
            <p:nvPr/>
          </p:nvSpPr>
          <p:spPr bwMode="auto">
            <a:xfrm>
              <a:off x="249" y="164"/>
              <a:ext cx="1270" cy="3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>
                  <a:solidFill>
                    <a:srgbClr val="00111C"/>
                  </a:solidFill>
                </a:rPr>
                <a:t>Explicaciones alternativas</a:t>
              </a:r>
              <a:endParaRPr lang="es-ES" sz="1400" b="1">
                <a:solidFill>
                  <a:srgbClr val="00111C"/>
                </a:solidFill>
              </a:endParaRPr>
            </a:p>
          </p:txBody>
        </p:sp>
        <p:sp>
          <p:nvSpPr>
            <p:cNvPr id="6154" name="Rectangle 12"/>
            <p:cNvSpPr>
              <a:spLocks noChangeArrowheads="1"/>
            </p:cNvSpPr>
            <p:nvPr/>
          </p:nvSpPr>
          <p:spPr bwMode="auto">
            <a:xfrm>
              <a:off x="3560" y="1207"/>
              <a:ext cx="726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000"/>
                <a:t>Explicitar</a:t>
              </a:r>
              <a:endParaRPr lang="es-ES" sz="1000"/>
            </a:p>
          </p:txBody>
        </p:sp>
        <p:sp>
          <p:nvSpPr>
            <p:cNvPr id="6155" name="Rectangle 13"/>
            <p:cNvSpPr>
              <a:spLocks noChangeArrowheads="1"/>
            </p:cNvSpPr>
            <p:nvPr/>
          </p:nvSpPr>
          <p:spPr bwMode="auto">
            <a:xfrm>
              <a:off x="1882" y="1162"/>
              <a:ext cx="740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000"/>
                <a:t>Identificar</a:t>
              </a:r>
              <a:endParaRPr lang="es-ES" sz="1000"/>
            </a:p>
          </p:txBody>
        </p:sp>
        <p:sp>
          <p:nvSpPr>
            <p:cNvPr id="6156" name="Rectangle 14"/>
            <p:cNvSpPr>
              <a:spLocks noChangeArrowheads="1"/>
            </p:cNvSpPr>
            <p:nvPr/>
          </p:nvSpPr>
          <p:spPr bwMode="auto">
            <a:xfrm>
              <a:off x="4468" y="164"/>
              <a:ext cx="1088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Nivel de requisitos</a:t>
              </a:r>
            </a:p>
          </p:txBody>
        </p:sp>
        <p:sp>
          <p:nvSpPr>
            <p:cNvPr id="6157" name="Line 15"/>
            <p:cNvSpPr>
              <a:spLocks noChangeShapeType="1"/>
            </p:cNvSpPr>
            <p:nvPr/>
          </p:nvSpPr>
          <p:spPr bwMode="auto">
            <a:xfrm flipH="1">
              <a:off x="2426" y="1344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58" name="Line 17"/>
            <p:cNvSpPr>
              <a:spLocks noChangeShapeType="1"/>
            </p:cNvSpPr>
            <p:nvPr/>
          </p:nvSpPr>
          <p:spPr bwMode="auto">
            <a:xfrm>
              <a:off x="4059" y="1298"/>
              <a:ext cx="183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59" name="Line 18"/>
            <p:cNvSpPr>
              <a:spLocks noChangeShapeType="1"/>
            </p:cNvSpPr>
            <p:nvPr/>
          </p:nvSpPr>
          <p:spPr bwMode="auto">
            <a:xfrm flipV="1">
              <a:off x="2336" y="436"/>
              <a:ext cx="772" cy="725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0" name="Line 19"/>
            <p:cNvSpPr>
              <a:spLocks noChangeShapeType="1"/>
            </p:cNvSpPr>
            <p:nvPr/>
          </p:nvSpPr>
          <p:spPr bwMode="auto">
            <a:xfrm flipH="1" flipV="1">
              <a:off x="1156" y="527"/>
              <a:ext cx="771" cy="6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1" name="Line 20"/>
            <p:cNvSpPr>
              <a:spLocks noChangeShapeType="1"/>
            </p:cNvSpPr>
            <p:nvPr/>
          </p:nvSpPr>
          <p:spPr bwMode="auto">
            <a:xfrm>
              <a:off x="2744" y="2568"/>
              <a:ext cx="0" cy="31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2" name="Text Box 21"/>
            <p:cNvSpPr txBox="1">
              <a:spLocks noChangeArrowheads="1"/>
            </p:cNvSpPr>
            <p:nvPr/>
          </p:nvSpPr>
          <p:spPr bwMode="auto">
            <a:xfrm>
              <a:off x="2426" y="2205"/>
              <a:ext cx="734" cy="2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000"/>
                <a:t>Con base en </a:t>
              </a:r>
            </a:p>
            <a:p>
              <a:pPr algn="ctr"/>
              <a:r>
                <a:rPr lang="es-MX" sz="1000"/>
                <a:t>Planteamiento de</a:t>
              </a:r>
              <a:endParaRPr lang="es-ES" sz="1000"/>
            </a:p>
          </p:txBody>
        </p:sp>
        <p:sp>
          <p:nvSpPr>
            <p:cNvPr id="6163" name="Line 22"/>
            <p:cNvSpPr>
              <a:spLocks noChangeShapeType="1"/>
            </p:cNvSpPr>
            <p:nvPr/>
          </p:nvSpPr>
          <p:spPr bwMode="auto">
            <a:xfrm>
              <a:off x="2744" y="2024"/>
              <a:ext cx="0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4" name="Text Box 23"/>
            <p:cNvSpPr txBox="1">
              <a:spLocks noChangeArrowheads="1"/>
            </p:cNvSpPr>
            <p:nvPr/>
          </p:nvSpPr>
          <p:spPr bwMode="auto">
            <a:xfrm>
              <a:off x="2336" y="2840"/>
              <a:ext cx="1542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200" b="1">
                  <a:solidFill>
                    <a:srgbClr val="00111C"/>
                  </a:solidFill>
                </a:rPr>
                <a:t>Problemas Auténticos 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65" name="Line 24"/>
            <p:cNvSpPr>
              <a:spLocks noChangeShapeType="1"/>
            </p:cNvSpPr>
            <p:nvPr/>
          </p:nvSpPr>
          <p:spPr bwMode="auto">
            <a:xfrm>
              <a:off x="2699" y="3294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6" name="Text Box 25"/>
            <p:cNvSpPr txBox="1">
              <a:spLocks noChangeArrowheads="1"/>
            </p:cNvSpPr>
            <p:nvPr/>
          </p:nvSpPr>
          <p:spPr bwMode="auto">
            <a:xfrm>
              <a:off x="2290" y="3521"/>
              <a:ext cx="681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000"/>
                <a:t>pueden ser </a:t>
              </a:r>
              <a:endParaRPr lang="es-ES" sz="1000"/>
            </a:p>
          </p:txBody>
        </p:sp>
        <p:sp>
          <p:nvSpPr>
            <p:cNvPr id="6167" name="Line 26"/>
            <p:cNvSpPr>
              <a:spLocks noChangeShapeType="1"/>
            </p:cNvSpPr>
            <p:nvPr/>
          </p:nvSpPr>
          <p:spPr bwMode="auto">
            <a:xfrm>
              <a:off x="3016" y="3566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68" name="Text Box 27"/>
            <p:cNvSpPr txBox="1">
              <a:spLocks noChangeArrowheads="1"/>
            </p:cNvSpPr>
            <p:nvPr/>
          </p:nvSpPr>
          <p:spPr bwMode="auto">
            <a:xfrm>
              <a:off x="3288" y="3476"/>
              <a:ext cx="688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Situaciones</a:t>
              </a:r>
              <a:r>
                <a:rPr lang="es-MX" sz="1200" b="1"/>
                <a:t> </a:t>
              </a:r>
              <a:endParaRPr lang="es-ES" sz="1200" b="1"/>
            </a:p>
          </p:txBody>
        </p:sp>
        <p:sp>
          <p:nvSpPr>
            <p:cNvPr id="6169" name="Line 28"/>
            <p:cNvSpPr>
              <a:spLocks noChangeShapeType="1"/>
            </p:cNvSpPr>
            <p:nvPr/>
          </p:nvSpPr>
          <p:spPr bwMode="auto">
            <a:xfrm>
              <a:off x="4195" y="3612"/>
              <a:ext cx="409" cy="2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0" name="Line 29"/>
            <p:cNvSpPr>
              <a:spLocks noChangeShapeType="1"/>
            </p:cNvSpPr>
            <p:nvPr/>
          </p:nvSpPr>
          <p:spPr bwMode="auto">
            <a:xfrm flipV="1">
              <a:off x="4195" y="3521"/>
              <a:ext cx="545" cy="45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1" name="Line 30"/>
            <p:cNvSpPr>
              <a:spLocks noChangeShapeType="1"/>
            </p:cNvSpPr>
            <p:nvPr/>
          </p:nvSpPr>
          <p:spPr bwMode="auto">
            <a:xfrm flipV="1">
              <a:off x="4150" y="3203"/>
              <a:ext cx="454" cy="31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2" name="Text Box 31"/>
            <p:cNvSpPr txBox="1">
              <a:spLocks noChangeArrowheads="1"/>
            </p:cNvSpPr>
            <p:nvPr/>
          </p:nvSpPr>
          <p:spPr bwMode="auto">
            <a:xfrm>
              <a:off x="4636" y="2989"/>
              <a:ext cx="430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Reales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73" name="Text Box 32"/>
            <p:cNvSpPr txBox="1">
              <a:spLocks noChangeArrowheads="1"/>
            </p:cNvSpPr>
            <p:nvPr/>
          </p:nvSpPr>
          <p:spPr bwMode="auto">
            <a:xfrm>
              <a:off x="4727" y="3261"/>
              <a:ext cx="565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Sencillas</a:t>
              </a:r>
              <a:r>
                <a:rPr lang="es-MX" sz="1200" b="1"/>
                <a:t> </a:t>
              </a:r>
              <a:endParaRPr lang="es-ES" sz="1200" b="1"/>
            </a:p>
          </p:txBody>
        </p:sp>
        <p:sp>
          <p:nvSpPr>
            <p:cNvPr id="6174" name="Text Box 33"/>
            <p:cNvSpPr txBox="1">
              <a:spLocks noChangeArrowheads="1"/>
            </p:cNvSpPr>
            <p:nvPr/>
          </p:nvSpPr>
          <p:spPr bwMode="auto">
            <a:xfrm>
              <a:off x="4591" y="3670"/>
              <a:ext cx="617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Concretas 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75" name="Line 34"/>
            <p:cNvSpPr>
              <a:spLocks noChangeShapeType="1"/>
            </p:cNvSpPr>
            <p:nvPr/>
          </p:nvSpPr>
          <p:spPr bwMode="auto">
            <a:xfrm flipH="1">
              <a:off x="1837" y="1797"/>
              <a:ext cx="453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6" name="Text Box 35"/>
            <p:cNvSpPr txBox="1">
              <a:spLocks noChangeArrowheads="1"/>
            </p:cNvSpPr>
            <p:nvPr/>
          </p:nvSpPr>
          <p:spPr bwMode="auto">
            <a:xfrm>
              <a:off x="1383" y="1768"/>
              <a:ext cx="293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P</a:t>
              </a:r>
              <a:r>
                <a:rPr lang="es-MX" sz="900"/>
                <a:t>ara </a:t>
              </a:r>
              <a:endParaRPr lang="es-ES" sz="900"/>
            </a:p>
          </p:txBody>
        </p:sp>
        <p:sp>
          <p:nvSpPr>
            <p:cNvPr id="6177" name="Line 36"/>
            <p:cNvSpPr>
              <a:spLocks noChangeShapeType="1"/>
            </p:cNvSpPr>
            <p:nvPr/>
          </p:nvSpPr>
          <p:spPr bwMode="auto">
            <a:xfrm flipH="1" flipV="1">
              <a:off x="793" y="1253"/>
              <a:ext cx="182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8" name="Line 37"/>
            <p:cNvSpPr>
              <a:spLocks noChangeShapeType="1"/>
            </p:cNvSpPr>
            <p:nvPr/>
          </p:nvSpPr>
          <p:spPr bwMode="auto">
            <a:xfrm flipH="1">
              <a:off x="748" y="2251"/>
              <a:ext cx="227" cy="22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79" name="Text Box 38"/>
            <p:cNvSpPr txBox="1">
              <a:spLocks noChangeArrowheads="1"/>
            </p:cNvSpPr>
            <p:nvPr/>
          </p:nvSpPr>
          <p:spPr bwMode="auto">
            <a:xfrm>
              <a:off x="158" y="1026"/>
              <a:ext cx="934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Puntos de partida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80" name="Text Box 39"/>
            <p:cNvSpPr txBox="1">
              <a:spLocks noChangeArrowheads="1"/>
            </p:cNvSpPr>
            <p:nvPr/>
          </p:nvSpPr>
          <p:spPr bwMode="auto">
            <a:xfrm>
              <a:off x="1292" y="3022"/>
              <a:ext cx="862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Cualificación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81" name="Rectangle 40"/>
            <p:cNvSpPr>
              <a:spLocks noChangeArrowheads="1"/>
            </p:cNvSpPr>
            <p:nvPr/>
          </p:nvSpPr>
          <p:spPr bwMode="auto">
            <a:xfrm>
              <a:off x="612" y="1496"/>
              <a:ext cx="461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Identificar</a:t>
              </a:r>
              <a:endParaRPr lang="es-ES" sz="1000"/>
            </a:p>
          </p:txBody>
        </p:sp>
        <p:sp>
          <p:nvSpPr>
            <p:cNvPr id="6182" name="Rectangle 41"/>
            <p:cNvSpPr>
              <a:spLocks noChangeArrowheads="1"/>
            </p:cNvSpPr>
            <p:nvPr/>
          </p:nvSpPr>
          <p:spPr bwMode="auto">
            <a:xfrm>
              <a:off x="793" y="2131"/>
              <a:ext cx="434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proponer</a:t>
              </a:r>
              <a:endParaRPr lang="es-ES" sz="1000"/>
            </a:p>
          </p:txBody>
        </p:sp>
        <p:sp>
          <p:nvSpPr>
            <p:cNvPr id="6183" name="Line 42"/>
            <p:cNvSpPr>
              <a:spLocks noChangeShapeType="1"/>
            </p:cNvSpPr>
            <p:nvPr/>
          </p:nvSpPr>
          <p:spPr bwMode="auto">
            <a:xfrm flipH="1">
              <a:off x="1202" y="1933"/>
              <a:ext cx="181" cy="18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84" name="Rectangle 43"/>
            <p:cNvSpPr>
              <a:spLocks noChangeArrowheads="1"/>
            </p:cNvSpPr>
            <p:nvPr/>
          </p:nvSpPr>
          <p:spPr bwMode="auto">
            <a:xfrm>
              <a:off x="340" y="2478"/>
              <a:ext cx="638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Estrategias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85" name="Rectangle 44"/>
            <p:cNvSpPr>
              <a:spLocks noChangeArrowheads="1"/>
            </p:cNvSpPr>
            <p:nvPr/>
          </p:nvSpPr>
          <p:spPr bwMode="auto">
            <a:xfrm>
              <a:off x="975" y="2812"/>
              <a:ext cx="600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que permitan</a:t>
              </a:r>
              <a:r>
                <a:rPr lang="es-MX" sz="900"/>
                <a:t> </a:t>
              </a:r>
              <a:endParaRPr lang="es-ES" sz="900"/>
            </a:p>
          </p:txBody>
        </p:sp>
        <p:sp>
          <p:nvSpPr>
            <p:cNvPr id="6186" name="Rectangle 45"/>
            <p:cNvSpPr>
              <a:spLocks noChangeArrowheads="1"/>
            </p:cNvSpPr>
            <p:nvPr/>
          </p:nvSpPr>
          <p:spPr bwMode="auto">
            <a:xfrm>
              <a:off x="204" y="3067"/>
              <a:ext cx="640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Regulación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87" name="Rectangle 46"/>
            <p:cNvSpPr>
              <a:spLocks noChangeArrowheads="1"/>
            </p:cNvSpPr>
            <p:nvPr/>
          </p:nvSpPr>
          <p:spPr bwMode="auto">
            <a:xfrm>
              <a:off x="612" y="3929"/>
              <a:ext cx="862" cy="17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Aprendizajes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188" name="Rectangle 47"/>
            <p:cNvSpPr>
              <a:spLocks noChangeArrowheads="1"/>
            </p:cNvSpPr>
            <p:nvPr/>
          </p:nvSpPr>
          <p:spPr bwMode="auto">
            <a:xfrm flipH="1">
              <a:off x="703" y="3521"/>
              <a:ext cx="636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000"/>
                <a:t>de los </a:t>
              </a:r>
              <a:endParaRPr lang="es-ES" sz="1000"/>
            </a:p>
          </p:txBody>
        </p:sp>
        <p:sp>
          <p:nvSpPr>
            <p:cNvPr id="6189" name="Line 48"/>
            <p:cNvSpPr>
              <a:spLocks noChangeShapeType="1"/>
            </p:cNvSpPr>
            <p:nvPr/>
          </p:nvSpPr>
          <p:spPr bwMode="auto">
            <a:xfrm flipH="1" flipV="1">
              <a:off x="1202" y="1616"/>
              <a:ext cx="181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0" name="Line 49"/>
            <p:cNvSpPr>
              <a:spLocks noChangeShapeType="1"/>
            </p:cNvSpPr>
            <p:nvPr/>
          </p:nvSpPr>
          <p:spPr bwMode="auto">
            <a:xfrm>
              <a:off x="703" y="2704"/>
              <a:ext cx="317" cy="9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1" name="Line 50"/>
            <p:cNvSpPr>
              <a:spLocks noChangeShapeType="1"/>
            </p:cNvSpPr>
            <p:nvPr/>
          </p:nvSpPr>
          <p:spPr bwMode="auto">
            <a:xfrm flipH="1">
              <a:off x="521" y="2931"/>
              <a:ext cx="454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2" name="Line 51"/>
            <p:cNvSpPr>
              <a:spLocks noChangeShapeType="1"/>
            </p:cNvSpPr>
            <p:nvPr/>
          </p:nvSpPr>
          <p:spPr bwMode="auto">
            <a:xfrm>
              <a:off x="1247" y="2931"/>
              <a:ext cx="227" cy="9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3" name="Line 52"/>
            <p:cNvSpPr>
              <a:spLocks noChangeShapeType="1"/>
            </p:cNvSpPr>
            <p:nvPr/>
          </p:nvSpPr>
          <p:spPr bwMode="auto">
            <a:xfrm flipH="1">
              <a:off x="1292" y="3294"/>
              <a:ext cx="272" cy="2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4" name="Line 53"/>
            <p:cNvSpPr>
              <a:spLocks noChangeShapeType="1"/>
            </p:cNvSpPr>
            <p:nvPr/>
          </p:nvSpPr>
          <p:spPr bwMode="auto">
            <a:xfrm>
              <a:off x="340" y="3339"/>
              <a:ext cx="362" cy="27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5" name="Line 54"/>
            <p:cNvSpPr>
              <a:spLocks noChangeShapeType="1"/>
            </p:cNvSpPr>
            <p:nvPr/>
          </p:nvSpPr>
          <p:spPr bwMode="auto">
            <a:xfrm>
              <a:off x="975" y="374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6" name="Line 55"/>
            <p:cNvSpPr>
              <a:spLocks noChangeShapeType="1"/>
            </p:cNvSpPr>
            <p:nvPr/>
          </p:nvSpPr>
          <p:spPr bwMode="auto">
            <a:xfrm flipH="1" flipV="1">
              <a:off x="431" y="527"/>
              <a:ext cx="0" cy="18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7" name="Text Box 56"/>
            <p:cNvSpPr txBox="1">
              <a:spLocks noChangeArrowheads="1"/>
            </p:cNvSpPr>
            <p:nvPr/>
          </p:nvSpPr>
          <p:spPr bwMode="auto">
            <a:xfrm>
              <a:off x="249" y="725"/>
              <a:ext cx="667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que pueden ser</a:t>
              </a:r>
              <a:endParaRPr lang="es-ES" sz="1000"/>
            </a:p>
          </p:txBody>
        </p:sp>
        <p:sp>
          <p:nvSpPr>
            <p:cNvPr id="6198" name="Line 57"/>
            <p:cNvSpPr>
              <a:spLocks noChangeShapeType="1"/>
            </p:cNvSpPr>
            <p:nvPr/>
          </p:nvSpPr>
          <p:spPr bwMode="auto">
            <a:xfrm flipV="1">
              <a:off x="385" y="890"/>
              <a:ext cx="0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199" name="Text Box 61"/>
            <p:cNvSpPr txBox="1">
              <a:spLocks noChangeArrowheads="1"/>
            </p:cNvSpPr>
            <p:nvPr/>
          </p:nvSpPr>
          <p:spPr bwMode="auto">
            <a:xfrm>
              <a:off x="2032" y="87"/>
              <a:ext cx="708" cy="29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Estrategias</a:t>
              </a:r>
            </a:p>
            <a:p>
              <a:r>
                <a:rPr lang="es-MX" sz="1200" b="1">
                  <a:solidFill>
                    <a:srgbClr val="00111C"/>
                  </a:solidFill>
                </a:rPr>
                <a:t>espontáneas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6200" name="Line 62"/>
            <p:cNvSpPr>
              <a:spLocks noChangeShapeType="1"/>
            </p:cNvSpPr>
            <p:nvPr/>
          </p:nvSpPr>
          <p:spPr bwMode="auto">
            <a:xfrm flipH="1" flipV="1">
              <a:off x="2154" y="483"/>
              <a:ext cx="46" cy="635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1" name="Text Box 67"/>
            <p:cNvSpPr txBox="1">
              <a:spLocks noChangeArrowheads="1"/>
            </p:cNvSpPr>
            <p:nvPr/>
          </p:nvSpPr>
          <p:spPr bwMode="auto">
            <a:xfrm>
              <a:off x="3185" y="87"/>
              <a:ext cx="575" cy="29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Valores y </a:t>
              </a:r>
            </a:p>
            <a:p>
              <a:r>
                <a:rPr lang="es-MX" sz="1200" b="1">
                  <a:solidFill>
                    <a:srgbClr val="00111C"/>
                  </a:solidFill>
                </a:rPr>
                <a:t>actitudes</a:t>
              </a:r>
              <a:r>
                <a:rPr lang="es-MX" sz="1200"/>
                <a:t> </a:t>
              </a:r>
              <a:endParaRPr lang="es-ES" sz="1200"/>
            </a:p>
          </p:txBody>
        </p:sp>
        <p:sp>
          <p:nvSpPr>
            <p:cNvPr id="6202" name="Line 72"/>
            <p:cNvSpPr>
              <a:spLocks noChangeShapeType="1"/>
            </p:cNvSpPr>
            <p:nvPr/>
          </p:nvSpPr>
          <p:spPr bwMode="auto">
            <a:xfrm flipH="1">
              <a:off x="3288" y="1298"/>
              <a:ext cx="27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3" name="Line 80"/>
            <p:cNvSpPr>
              <a:spLocks noChangeShapeType="1"/>
            </p:cNvSpPr>
            <p:nvPr/>
          </p:nvSpPr>
          <p:spPr bwMode="auto">
            <a:xfrm flipV="1">
              <a:off x="1516" y="211"/>
              <a:ext cx="453" cy="9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4" name="Line 81"/>
            <p:cNvSpPr>
              <a:spLocks noChangeShapeType="1"/>
            </p:cNvSpPr>
            <p:nvPr/>
          </p:nvSpPr>
          <p:spPr bwMode="auto">
            <a:xfrm flipV="1">
              <a:off x="2744" y="164"/>
              <a:ext cx="454" cy="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5" name="Line 82"/>
            <p:cNvSpPr>
              <a:spLocks noChangeShapeType="1"/>
            </p:cNvSpPr>
            <p:nvPr/>
          </p:nvSpPr>
          <p:spPr bwMode="auto">
            <a:xfrm>
              <a:off x="3874" y="164"/>
              <a:ext cx="454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6" name="Line 83"/>
            <p:cNvSpPr>
              <a:spLocks noChangeShapeType="1"/>
            </p:cNvSpPr>
            <p:nvPr/>
          </p:nvSpPr>
          <p:spPr bwMode="auto">
            <a:xfrm>
              <a:off x="5420" y="572"/>
              <a:ext cx="0" cy="18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6207" name="Text Box 84"/>
            <p:cNvSpPr txBox="1">
              <a:spLocks noChangeArrowheads="1"/>
            </p:cNvSpPr>
            <p:nvPr/>
          </p:nvSpPr>
          <p:spPr bwMode="auto">
            <a:xfrm>
              <a:off x="5012" y="791"/>
              <a:ext cx="610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000"/>
                <a:t>Para precisar</a:t>
              </a:r>
              <a:r>
                <a:rPr lang="es-MX" sz="900"/>
                <a:t> </a:t>
              </a:r>
              <a:endParaRPr lang="es-ES" sz="900"/>
            </a:p>
          </p:txBody>
        </p:sp>
        <p:sp>
          <p:nvSpPr>
            <p:cNvPr id="6208" name="Line 85"/>
            <p:cNvSpPr>
              <a:spLocks noChangeShapeType="1"/>
            </p:cNvSpPr>
            <p:nvPr/>
          </p:nvSpPr>
          <p:spPr bwMode="auto">
            <a:xfrm flipH="1">
              <a:off x="5193" y="935"/>
              <a:ext cx="181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72008" y="0"/>
            <a:ext cx="8938117" cy="6833782"/>
            <a:chOff x="0" y="119"/>
            <a:chExt cx="5423" cy="4186"/>
          </a:xfrm>
          <a:noFill/>
        </p:grpSpPr>
        <p:sp>
          <p:nvSpPr>
            <p:cNvPr id="7171" name="Rectangle 4"/>
            <p:cNvSpPr>
              <a:spLocks noChangeArrowheads="1"/>
            </p:cNvSpPr>
            <p:nvPr/>
          </p:nvSpPr>
          <p:spPr bwMode="auto">
            <a:xfrm>
              <a:off x="1474" y="119"/>
              <a:ext cx="2880" cy="207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>
                  <a:solidFill>
                    <a:srgbClr val="C00000"/>
                  </a:solidFill>
                </a:rPr>
                <a:t>FASE DE INDAGACIÓN</a:t>
              </a:r>
              <a:endParaRPr lang="es-ES">
                <a:solidFill>
                  <a:srgbClr val="C00000"/>
                </a:solidFill>
              </a:endParaRPr>
            </a:p>
          </p:txBody>
        </p:sp>
        <p:sp>
          <p:nvSpPr>
            <p:cNvPr id="7172" name="Text Box 5"/>
            <p:cNvSpPr txBox="1">
              <a:spLocks noChangeArrowheads="1"/>
            </p:cNvSpPr>
            <p:nvPr/>
          </p:nvSpPr>
          <p:spPr bwMode="auto">
            <a:xfrm>
              <a:off x="2381" y="436"/>
              <a:ext cx="932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000"/>
                <a:t>Con base en</a:t>
              </a:r>
              <a:endParaRPr lang="es-ES" sz="1000"/>
            </a:p>
          </p:txBody>
        </p:sp>
        <p:sp>
          <p:nvSpPr>
            <p:cNvPr id="7173" name="Rectangle 6"/>
            <p:cNvSpPr>
              <a:spLocks noChangeArrowheads="1"/>
            </p:cNvSpPr>
            <p:nvPr/>
          </p:nvSpPr>
          <p:spPr bwMode="auto">
            <a:xfrm>
              <a:off x="2472" y="877"/>
              <a:ext cx="689" cy="18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400" b="1"/>
                <a:t>Estrategias</a:t>
              </a:r>
              <a:endParaRPr lang="es-ES" sz="1400" b="1"/>
            </a:p>
          </p:txBody>
        </p:sp>
        <p:sp>
          <p:nvSpPr>
            <p:cNvPr id="7174" name="Text Box 7"/>
            <p:cNvSpPr txBox="1">
              <a:spLocks noChangeArrowheads="1"/>
            </p:cNvSpPr>
            <p:nvPr/>
          </p:nvSpPr>
          <p:spPr bwMode="auto">
            <a:xfrm>
              <a:off x="2562" y="1253"/>
              <a:ext cx="540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000"/>
                <a:t>Como </a:t>
              </a:r>
              <a:endParaRPr lang="es-ES" sz="1000"/>
            </a:p>
          </p:txBody>
        </p:sp>
        <p:sp>
          <p:nvSpPr>
            <p:cNvPr id="7175" name="Text Box 8"/>
            <p:cNvSpPr txBox="1">
              <a:spLocks noChangeArrowheads="1"/>
            </p:cNvSpPr>
            <p:nvPr/>
          </p:nvSpPr>
          <p:spPr bwMode="auto">
            <a:xfrm>
              <a:off x="4212" y="1738"/>
              <a:ext cx="1211" cy="18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Mapas conceptuales </a:t>
              </a:r>
              <a:endParaRPr lang="es-ES" sz="1400" b="1"/>
            </a:p>
          </p:txBody>
        </p:sp>
        <p:sp>
          <p:nvSpPr>
            <p:cNvPr id="7176" name="Text Box 9"/>
            <p:cNvSpPr txBox="1">
              <a:spLocks noChangeArrowheads="1"/>
            </p:cNvSpPr>
            <p:nvPr/>
          </p:nvSpPr>
          <p:spPr bwMode="auto">
            <a:xfrm>
              <a:off x="1746" y="1752"/>
              <a:ext cx="1103" cy="3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/>
                <a:t>KPSI </a:t>
              </a:r>
              <a:r>
                <a:rPr lang="es-MX" sz="1200" b="1"/>
                <a:t>Informes </a:t>
              </a:r>
            </a:p>
            <a:p>
              <a:pPr algn="ctr"/>
              <a:r>
                <a:rPr lang="es-MX" sz="1200" b="1"/>
                <a:t>personales</a:t>
              </a:r>
              <a:r>
                <a:rPr lang="es-MX" sz="1400" b="1"/>
                <a:t> </a:t>
              </a:r>
              <a:endParaRPr lang="es-ES" sz="1400" b="1"/>
            </a:p>
          </p:txBody>
        </p:sp>
        <p:sp>
          <p:nvSpPr>
            <p:cNvPr id="7177" name="Text Box 10"/>
            <p:cNvSpPr txBox="1">
              <a:spLocks noChangeArrowheads="1"/>
            </p:cNvSpPr>
            <p:nvPr/>
          </p:nvSpPr>
          <p:spPr bwMode="auto">
            <a:xfrm>
              <a:off x="3107" y="1842"/>
              <a:ext cx="771" cy="189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/>
                <a:t>Q Sort </a:t>
              </a:r>
              <a:endParaRPr lang="es-ES" sz="1400" b="1"/>
            </a:p>
          </p:txBody>
        </p:sp>
        <p:sp>
          <p:nvSpPr>
            <p:cNvPr id="7178" name="Text Box 11"/>
            <p:cNvSpPr txBox="1">
              <a:spLocks noChangeArrowheads="1"/>
            </p:cNvSpPr>
            <p:nvPr/>
          </p:nvSpPr>
          <p:spPr bwMode="auto">
            <a:xfrm>
              <a:off x="431" y="1706"/>
              <a:ext cx="1150" cy="33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/>
                <a:t>Cuestionario</a:t>
              </a:r>
            </a:p>
            <a:p>
              <a:pPr algn="ctr"/>
              <a:r>
                <a:rPr lang="es-MX" sz="1400" b="1"/>
                <a:t> Abierto </a:t>
              </a:r>
              <a:endParaRPr lang="es-ES" sz="1400" b="1"/>
            </a:p>
          </p:txBody>
        </p:sp>
        <p:sp>
          <p:nvSpPr>
            <p:cNvPr id="7179" name="Line 12"/>
            <p:cNvSpPr>
              <a:spLocks noChangeShapeType="1"/>
            </p:cNvSpPr>
            <p:nvPr/>
          </p:nvSpPr>
          <p:spPr bwMode="auto">
            <a:xfrm>
              <a:off x="1202" y="2115"/>
              <a:ext cx="1089" cy="31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0" name="Line 13"/>
            <p:cNvSpPr>
              <a:spLocks noChangeShapeType="1"/>
            </p:cNvSpPr>
            <p:nvPr/>
          </p:nvSpPr>
          <p:spPr bwMode="auto">
            <a:xfrm>
              <a:off x="2517" y="2115"/>
              <a:ext cx="409" cy="27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1" name="Line 14"/>
            <p:cNvSpPr>
              <a:spLocks noChangeShapeType="1"/>
            </p:cNvSpPr>
            <p:nvPr/>
          </p:nvSpPr>
          <p:spPr bwMode="auto">
            <a:xfrm flipH="1">
              <a:off x="3061" y="2160"/>
              <a:ext cx="363" cy="22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2" name="Line 15"/>
            <p:cNvSpPr>
              <a:spLocks noChangeShapeType="1"/>
            </p:cNvSpPr>
            <p:nvPr/>
          </p:nvSpPr>
          <p:spPr bwMode="auto">
            <a:xfrm flipV="1">
              <a:off x="3515" y="1933"/>
              <a:ext cx="771" cy="45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3" name="Text Box 16"/>
            <p:cNvSpPr txBox="1">
              <a:spLocks noChangeArrowheads="1"/>
            </p:cNvSpPr>
            <p:nvPr/>
          </p:nvSpPr>
          <p:spPr bwMode="auto">
            <a:xfrm>
              <a:off x="2785" y="2840"/>
              <a:ext cx="603" cy="17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200"/>
                <a:t>Fuentes de</a:t>
              </a:r>
              <a:endParaRPr lang="es-ES" sz="1200" b="1"/>
            </a:p>
          </p:txBody>
        </p:sp>
        <p:sp>
          <p:nvSpPr>
            <p:cNvPr id="7184" name="Text Box 17"/>
            <p:cNvSpPr txBox="1">
              <a:spLocks noChangeArrowheads="1"/>
            </p:cNvSpPr>
            <p:nvPr/>
          </p:nvSpPr>
          <p:spPr bwMode="auto">
            <a:xfrm>
              <a:off x="2589" y="2454"/>
              <a:ext cx="930" cy="17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200"/>
                <a:t>Se constituyen en</a:t>
              </a:r>
              <a:r>
                <a:rPr lang="es-MX" sz="900"/>
                <a:t> </a:t>
              </a:r>
              <a:endParaRPr lang="es-ES" sz="900"/>
            </a:p>
          </p:txBody>
        </p:sp>
        <p:sp>
          <p:nvSpPr>
            <p:cNvPr id="7185" name="Line 18"/>
            <p:cNvSpPr>
              <a:spLocks noChangeShapeType="1"/>
            </p:cNvSpPr>
            <p:nvPr/>
          </p:nvSpPr>
          <p:spPr bwMode="auto">
            <a:xfrm flipH="1">
              <a:off x="3152" y="3022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6" name="Text Box 19"/>
            <p:cNvSpPr txBox="1">
              <a:spLocks noChangeArrowheads="1"/>
            </p:cNvSpPr>
            <p:nvPr/>
          </p:nvSpPr>
          <p:spPr bwMode="auto">
            <a:xfrm>
              <a:off x="3016" y="3371"/>
              <a:ext cx="426" cy="1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400" b="1"/>
                <a:t>Datos</a:t>
              </a:r>
              <a:endParaRPr lang="es-ES" sz="1400"/>
            </a:p>
          </p:txBody>
        </p:sp>
        <p:sp>
          <p:nvSpPr>
            <p:cNvPr id="7187" name="Line 20"/>
            <p:cNvSpPr>
              <a:spLocks noChangeShapeType="1"/>
            </p:cNvSpPr>
            <p:nvPr/>
          </p:nvSpPr>
          <p:spPr bwMode="auto">
            <a:xfrm>
              <a:off x="4513" y="3884"/>
              <a:ext cx="363" cy="22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88" name="Text Box 21"/>
            <p:cNvSpPr txBox="1">
              <a:spLocks noChangeArrowheads="1"/>
            </p:cNvSpPr>
            <p:nvPr/>
          </p:nvSpPr>
          <p:spPr bwMode="auto">
            <a:xfrm>
              <a:off x="4468" y="4135"/>
              <a:ext cx="738" cy="17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Red Sistémica</a:t>
              </a:r>
              <a:endParaRPr lang="es-ES" sz="1200" b="1"/>
            </a:p>
          </p:txBody>
        </p:sp>
        <p:sp>
          <p:nvSpPr>
            <p:cNvPr id="7189" name="Line 22"/>
            <p:cNvSpPr>
              <a:spLocks noChangeShapeType="1"/>
            </p:cNvSpPr>
            <p:nvPr/>
          </p:nvSpPr>
          <p:spPr bwMode="auto">
            <a:xfrm>
              <a:off x="2835" y="391"/>
              <a:ext cx="0" cy="9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0" name="Line 23"/>
            <p:cNvSpPr>
              <a:spLocks noChangeShapeType="1"/>
            </p:cNvSpPr>
            <p:nvPr/>
          </p:nvSpPr>
          <p:spPr bwMode="auto">
            <a:xfrm>
              <a:off x="2835" y="61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1" name="Line 24"/>
            <p:cNvSpPr>
              <a:spLocks noChangeShapeType="1"/>
            </p:cNvSpPr>
            <p:nvPr/>
          </p:nvSpPr>
          <p:spPr bwMode="auto">
            <a:xfrm>
              <a:off x="2835" y="1071"/>
              <a:ext cx="0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2" name="Line 25"/>
            <p:cNvSpPr>
              <a:spLocks noChangeShapeType="1"/>
            </p:cNvSpPr>
            <p:nvPr/>
          </p:nvSpPr>
          <p:spPr bwMode="auto">
            <a:xfrm flipH="1">
              <a:off x="1338" y="1389"/>
              <a:ext cx="1225" cy="2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3" name="Line 26"/>
            <p:cNvSpPr>
              <a:spLocks noChangeShapeType="1"/>
            </p:cNvSpPr>
            <p:nvPr/>
          </p:nvSpPr>
          <p:spPr bwMode="auto">
            <a:xfrm flipH="1">
              <a:off x="2336" y="1434"/>
              <a:ext cx="408" cy="27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4" name="Line 28"/>
            <p:cNvSpPr>
              <a:spLocks noChangeShapeType="1"/>
            </p:cNvSpPr>
            <p:nvPr/>
          </p:nvSpPr>
          <p:spPr bwMode="auto">
            <a:xfrm>
              <a:off x="2971" y="1480"/>
              <a:ext cx="408" cy="318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5" name="Line 29"/>
            <p:cNvSpPr>
              <a:spLocks noChangeShapeType="1"/>
            </p:cNvSpPr>
            <p:nvPr/>
          </p:nvSpPr>
          <p:spPr bwMode="auto">
            <a:xfrm>
              <a:off x="3107" y="1389"/>
              <a:ext cx="1406" cy="2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6" name="Line 30"/>
            <p:cNvSpPr>
              <a:spLocks noChangeShapeType="1"/>
            </p:cNvSpPr>
            <p:nvPr/>
          </p:nvSpPr>
          <p:spPr bwMode="auto">
            <a:xfrm>
              <a:off x="3061" y="2659"/>
              <a:ext cx="0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197" name="Rectangle 31"/>
            <p:cNvSpPr>
              <a:spLocks noChangeArrowheads="1"/>
            </p:cNvSpPr>
            <p:nvPr/>
          </p:nvSpPr>
          <p:spPr bwMode="auto">
            <a:xfrm>
              <a:off x="3844" y="3567"/>
              <a:ext cx="1419" cy="29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200" b="1"/>
                <a:t>sistematizarlos</a:t>
              </a:r>
              <a:endParaRPr lang="es-ES" sz="1200" b="1"/>
            </a:p>
            <a:p>
              <a:pPr algn="ctr"/>
              <a:r>
                <a:rPr lang="es-MX" sz="1200" b="1"/>
                <a:t>por medio de técnicas como</a:t>
              </a:r>
              <a:endParaRPr lang="es-ES" sz="1200" b="1"/>
            </a:p>
          </p:txBody>
        </p:sp>
        <p:sp>
          <p:nvSpPr>
            <p:cNvPr id="7198" name="Text Box 32"/>
            <p:cNvSpPr txBox="1">
              <a:spLocks noChangeArrowheads="1"/>
            </p:cNvSpPr>
            <p:nvPr/>
          </p:nvSpPr>
          <p:spPr bwMode="auto">
            <a:xfrm>
              <a:off x="2064" y="3591"/>
              <a:ext cx="116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7199" name="Text Box 33"/>
            <p:cNvSpPr txBox="1">
              <a:spLocks noChangeArrowheads="1"/>
            </p:cNvSpPr>
            <p:nvPr/>
          </p:nvSpPr>
          <p:spPr bwMode="auto">
            <a:xfrm>
              <a:off x="2236" y="3628"/>
              <a:ext cx="306" cy="15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000"/>
                <a:t>Para </a:t>
              </a:r>
              <a:endParaRPr lang="es-ES" sz="1000"/>
            </a:p>
          </p:txBody>
        </p:sp>
        <p:sp>
          <p:nvSpPr>
            <p:cNvPr id="7200" name="Text Box 34"/>
            <p:cNvSpPr txBox="1">
              <a:spLocks noChangeArrowheads="1"/>
            </p:cNvSpPr>
            <p:nvPr/>
          </p:nvSpPr>
          <p:spPr bwMode="auto">
            <a:xfrm>
              <a:off x="431" y="3092"/>
              <a:ext cx="116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7201" name="Text Box 35"/>
            <p:cNvSpPr txBox="1">
              <a:spLocks noChangeArrowheads="1"/>
            </p:cNvSpPr>
            <p:nvPr/>
          </p:nvSpPr>
          <p:spPr bwMode="auto">
            <a:xfrm>
              <a:off x="158" y="2840"/>
              <a:ext cx="1407" cy="17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200" b="1"/>
                <a:t>Modificar programación</a:t>
              </a:r>
              <a:endParaRPr lang="es-ES" sz="1200" b="1"/>
            </a:p>
          </p:txBody>
        </p:sp>
        <p:sp>
          <p:nvSpPr>
            <p:cNvPr id="7202" name="Text Box 36"/>
            <p:cNvSpPr txBox="1">
              <a:spLocks noChangeArrowheads="1"/>
            </p:cNvSpPr>
            <p:nvPr/>
          </p:nvSpPr>
          <p:spPr bwMode="auto">
            <a:xfrm>
              <a:off x="0" y="3113"/>
              <a:ext cx="1021" cy="17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Diseñar actividades </a:t>
              </a:r>
            </a:p>
          </p:txBody>
        </p:sp>
        <p:sp>
          <p:nvSpPr>
            <p:cNvPr id="7203" name="Text Box 37"/>
            <p:cNvSpPr txBox="1">
              <a:spLocks noChangeArrowheads="1"/>
            </p:cNvSpPr>
            <p:nvPr/>
          </p:nvSpPr>
          <p:spPr bwMode="auto">
            <a:xfrm>
              <a:off x="0" y="3476"/>
              <a:ext cx="950" cy="294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Organizar grupos </a:t>
              </a:r>
            </a:p>
            <a:p>
              <a:r>
                <a:rPr lang="es-MX" sz="1200" b="1"/>
                <a:t>de trabajo</a:t>
              </a:r>
              <a:endParaRPr lang="es-ES" sz="1200" b="1"/>
            </a:p>
          </p:txBody>
        </p:sp>
        <p:sp>
          <p:nvSpPr>
            <p:cNvPr id="7204" name="Text Box 38"/>
            <p:cNvSpPr txBox="1">
              <a:spLocks noChangeArrowheads="1"/>
            </p:cNvSpPr>
            <p:nvPr/>
          </p:nvSpPr>
          <p:spPr bwMode="auto">
            <a:xfrm>
              <a:off x="113" y="3884"/>
              <a:ext cx="1351" cy="17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Facilitar la autorregulación </a:t>
              </a:r>
              <a:endParaRPr lang="es-ES" sz="1200" b="1"/>
            </a:p>
          </p:txBody>
        </p:sp>
        <p:sp>
          <p:nvSpPr>
            <p:cNvPr id="7205" name="Line 39"/>
            <p:cNvSpPr>
              <a:spLocks noChangeShapeType="1"/>
            </p:cNvSpPr>
            <p:nvPr/>
          </p:nvSpPr>
          <p:spPr bwMode="auto">
            <a:xfrm flipH="1" flipV="1">
              <a:off x="1701" y="3067"/>
              <a:ext cx="635" cy="499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06" name="Line 40"/>
            <p:cNvSpPr>
              <a:spLocks noChangeShapeType="1"/>
            </p:cNvSpPr>
            <p:nvPr/>
          </p:nvSpPr>
          <p:spPr bwMode="auto">
            <a:xfrm flipH="1">
              <a:off x="1247" y="3657"/>
              <a:ext cx="998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07" name="Line 41"/>
            <p:cNvSpPr>
              <a:spLocks noChangeShapeType="1"/>
            </p:cNvSpPr>
            <p:nvPr/>
          </p:nvSpPr>
          <p:spPr bwMode="auto">
            <a:xfrm flipH="1" flipV="1">
              <a:off x="1292" y="3339"/>
              <a:ext cx="954" cy="27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08" name="Line 42"/>
            <p:cNvSpPr>
              <a:spLocks noChangeShapeType="1"/>
            </p:cNvSpPr>
            <p:nvPr/>
          </p:nvSpPr>
          <p:spPr bwMode="auto">
            <a:xfrm flipH="1">
              <a:off x="1701" y="3702"/>
              <a:ext cx="589" cy="27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09" name="Line 43"/>
            <p:cNvSpPr>
              <a:spLocks noChangeShapeType="1"/>
            </p:cNvSpPr>
            <p:nvPr/>
          </p:nvSpPr>
          <p:spPr bwMode="auto">
            <a:xfrm flipH="1">
              <a:off x="2653" y="3566"/>
              <a:ext cx="454" cy="18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10" name="Line 44"/>
            <p:cNvSpPr>
              <a:spLocks noChangeShapeType="1"/>
            </p:cNvSpPr>
            <p:nvPr/>
          </p:nvSpPr>
          <p:spPr bwMode="auto">
            <a:xfrm>
              <a:off x="3379" y="3566"/>
              <a:ext cx="454" cy="13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11" name="Line 46"/>
            <p:cNvSpPr>
              <a:spLocks noChangeShapeType="1"/>
            </p:cNvSpPr>
            <p:nvPr/>
          </p:nvSpPr>
          <p:spPr bwMode="auto">
            <a:xfrm flipH="1">
              <a:off x="2154" y="3793"/>
              <a:ext cx="272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7212" name="Text Box 47"/>
            <p:cNvSpPr txBox="1">
              <a:spLocks noChangeArrowheads="1"/>
            </p:cNvSpPr>
            <p:nvPr/>
          </p:nvSpPr>
          <p:spPr bwMode="auto">
            <a:xfrm>
              <a:off x="431" y="4135"/>
              <a:ext cx="1408" cy="17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Privilegiar la argumentación</a:t>
              </a:r>
              <a:r>
                <a:rPr lang="es-MX" sz="1200"/>
                <a:t> </a:t>
              </a:r>
              <a:endParaRPr lang="es-ES" sz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851275" y="2387600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90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427538" y="981075"/>
            <a:ext cx="14001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1600" b="1"/>
              <a:t>PREGUNTA CENTRAL </a:t>
            </a:r>
            <a:endParaRPr lang="es-ES" sz="1600" b="1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195388" y="1030288"/>
            <a:ext cx="2241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/>
              <a:t>INDAGACIÓN DE IDEAS </a:t>
            </a:r>
          </a:p>
          <a:p>
            <a:pPr algn="ctr"/>
            <a:r>
              <a:rPr lang="es-MX" sz="1400"/>
              <a:t>ALTERNATIVAS  </a:t>
            </a:r>
            <a:endParaRPr lang="es-ES" sz="1400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5795963" y="1019175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900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5435600" y="1092200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CO" sz="900"/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1619250" y="2349500"/>
            <a:ext cx="63373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 dirty="0">
                <a:solidFill>
                  <a:srgbClr val="C00000"/>
                </a:solidFill>
              </a:rPr>
              <a:t>BÚSQUEDA DE NUEVOS:  MODELOS EXPLICATIVOS, PROCEDIMIENTOS Y ACTITUDES 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8200" name="Line 16"/>
          <p:cNvSpPr>
            <a:spLocks noChangeShapeType="1"/>
          </p:cNvSpPr>
          <p:nvPr/>
        </p:nvSpPr>
        <p:spPr bwMode="auto">
          <a:xfrm flipH="1">
            <a:off x="3419475" y="119697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1" name="Line 17"/>
          <p:cNvSpPr>
            <a:spLocks noChangeShapeType="1"/>
          </p:cNvSpPr>
          <p:nvPr/>
        </p:nvSpPr>
        <p:spPr bwMode="auto">
          <a:xfrm>
            <a:off x="4787900" y="170021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2" name="Text Box 34"/>
          <p:cNvSpPr txBox="1">
            <a:spLocks noChangeArrowheads="1"/>
          </p:cNvSpPr>
          <p:nvPr/>
        </p:nvSpPr>
        <p:spPr bwMode="auto">
          <a:xfrm>
            <a:off x="323850" y="4292600"/>
            <a:ext cx="203835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Lectura y análisis de </a:t>
            </a:r>
          </a:p>
          <a:p>
            <a:pPr algn="ctr"/>
            <a:r>
              <a:rPr lang="es-MX" sz="1400" b="1" dirty="0">
                <a:solidFill>
                  <a:srgbClr val="00111C"/>
                </a:solidFill>
              </a:rPr>
              <a:t>Documentos escritos</a:t>
            </a:r>
            <a:r>
              <a:rPr lang="es-MX" sz="1200" b="1" dirty="0"/>
              <a:t> </a:t>
            </a:r>
            <a:endParaRPr lang="es-ES" sz="1200" b="1" dirty="0"/>
          </a:p>
        </p:txBody>
      </p:sp>
      <p:sp>
        <p:nvSpPr>
          <p:cNvPr id="8203" name="Text Box 35"/>
          <p:cNvSpPr txBox="1">
            <a:spLocks noChangeArrowheads="1"/>
          </p:cNvSpPr>
          <p:nvPr/>
        </p:nvSpPr>
        <p:spPr bwMode="auto">
          <a:xfrm>
            <a:off x="438150" y="5280025"/>
            <a:ext cx="1665288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Visitas a </a:t>
            </a:r>
          </a:p>
          <a:p>
            <a:pPr algn="ctr"/>
            <a:r>
              <a:rPr lang="es-MX" sz="1400" b="1" dirty="0">
                <a:solidFill>
                  <a:srgbClr val="00111C"/>
                </a:solidFill>
              </a:rPr>
              <a:t>Diversos lugares</a:t>
            </a:r>
            <a:r>
              <a:rPr lang="es-MX" sz="1200" b="1" dirty="0">
                <a:solidFill>
                  <a:srgbClr val="00111C"/>
                </a:solidFill>
              </a:rPr>
              <a:t> </a:t>
            </a:r>
            <a:endParaRPr lang="es-ES" sz="1200" b="1" dirty="0">
              <a:solidFill>
                <a:srgbClr val="00111C"/>
              </a:solidFill>
            </a:endParaRPr>
          </a:p>
        </p:txBody>
      </p:sp>
      <p:sp>
        <p:nvSpPr>
          <p:cNvPr id="8204" name="Text Box 36"/>
          <p:cNvSpPr txBox="1">
            <a:spLocks noChangeArrowheads="1"/>
          </p:cNvSpPr>
          <p:nvPr/>
        </p:nvSpPr>
        <p:spPr bwMode="auto">
          <a:xfrm>
            <a:off x="3244850" y="5567363"/>
            <a:ext cx="1671638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Experimentos de </a:t>
            </a:r>
          </a:p>
          <a:p>
            <a:pPr algn="ctr"/>
            <a:r>
              <a:rPr lang="es-MX" sz="1400" b="1" dirty="0">
                <a:solidFill>
                  <a:srgbClr val="00111C"/>
                </a:solidFill>
              </a:rPr>
              <a:t>Laboratorio</a:t>
            </a:r>
            <a:r>
              <a:rPr lang="es-MX" sz="1200" b="1" dirty="0">
                <a:solidFill>
                  <a:srgbClr val="00111C"/>
                </a:solidFill>
              </a:rPr>
              <a:t> </a:t>
            </a:r>
            <a:endParaRPr lang="es-ES" sz="1200" b="1" dirty="0">
              <a:solidFill>
                <a:srgbClr val="00111C"/>
              </a:solidFill>
            </a:endParaRPr>
          </a:p>
        </p:txBody>
      </p:sp>
      <p:sp>
        <p:nvSpPr>
          <p:cNvPr id="8205" name="Text Box 37"/>
          <p:cNvSpPr txBox="1">
            <a:spLocks noChangeArrowheads="1"/>
          </p:cNvSpPr>
          <p:nvPr/>
        </p:nvSpPr>
        <p:spPr bwMode="auto">
          <a:xfrm>
            <a:off x="7380288" y="4508500"/>
            <a:ext cx="161766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Experiencias</a:t>
            </a:r>
            <a:endParaRPr lang="es-ES" sz="1400" b="1" dirty="0">
              <a:solidFill>
                <a:srgbClr val="00111C"/>
              </a:solidFill>
            </a:endParaRPr>
          </a:p>
        </p:txBody>
      </p:sp>
      <p:sp>
        <p:nvSpPr>
          <p:cNvPr id="8206" name="Text Box 38"/>
          <p:cNvSpPr txBox="1">
            <a:spLocks noChangeArrowheads="1"/>
          </p:cNvSpPr>
          <p:nvPr/>
        </p:nvSpPr>
        <p:spPr bwMode="auto">
          <a:xfrm>
            <a:off x="5494338" y="5567363"/>
            <a:ext cx="246697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Observación y análisis de  </a:t>
            </a:r>
          </a:p>
          <a:p>
            <a:pPr algn="ctr"/>
            <a:r>
              <a:rPr lang="es-MX" sz="1400" b="1" dirty="0">
                <a:solidFill>
                  <a:srgbClr val="00111C"/>
                </a:solidFill>
              </a:rPr>
              <a:t>Audiovisuales </a:t>
            </a:r>
            <a:endParaRPr lang="es-ES" sz="1400" b="1" dirty="0">
              <a:solidFill>
                <a:srgbClr val="00111C"/>
              </a:solidFill>
            </a:endParaRPr>
          </a:p>
        </p:txBody>
      </p:sp>
      <p:sp>
        <p:nvSpPr>
          <p:cNvPr id="8207" name="Line 39"/>
          <p:cNvSpPr>
            <a:spLocks noChangeShapeType="1"/>
          </p:cNvSpPr>
          <p:nvPr/>
        </p:nvSpPr>
        <p:spPr bwMode="auto">
          <a:xfrm flipH="1">
            <a:off x="2555875" y="4365625"/>
            <a:ext cx="20161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8" name="Line 40"/>
          <p:cNvSpPr>
            <a:spLocks noChangeShapeType="1"/>
          </p:cNvSpPr>
          <p:nvPr/>
        </p:nvSpPr>
        <p:spPr bwMode="auto">
          <a:xfrm>
            <a:off x="4787900" y="39338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09" name="Text Box 41"/>
          <p:cNvSpPr txBox="1">
            <a:spLocks noChangeArrowheads="1"/>
          </p:cNvSpPr>
          <p:nvPr/>
        </p:nvSpPr>
        <p:spPr bwMode="auto">
          <a:xfrm>
            <a:off x="3975100" y="3486150"/>
            <a:ext cx="1514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600" b="1"/>
              <a:t>Por medio de</a:t>
            </a:r>
            <a:r>
              <a:rPr lang="es-MX" sz="1200"/>
              <a:t> </a:t>
            </a:r>
            <a:endParaRPr lang="es-ES" sz="1200"/>
          </a:p>
        </p:txBody>
      </p:sp>
      <p:sp>
        <p:nvSpPr>
          <p:cNvPr id="8210" name="Line 42"/>
          <p:cNvSpPr>
            <a:spLocks noChangeShapeType="1"/>
          </p:cNvSpPr>
          <p:nvPr/>
        </p:nvSpPr>
        <p:spPr bwMode="auto">
          <a:xfrm>
            <a:off x="4716463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8211" name="Line 43"/>
          <p:cNvSpPr>
            <a:spLocks noChangeShapeType="1"/>
          </p:cNvSpPr>
          <p:nvPr/>
        </p:nvSpPr>
        <p:spPr bwMode="auto">
          <a:xfrm flipH="1">
            <a:off x="1835150" y="4581525"/>
            <a:ext cx="2881313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12" name="Line 44"/>
          <p:cNvSpPr>
            <a:spLocks noChangeShapeType="1"/>
          </p:cNvSpPr>
          <p:nvPr/>
        </p:nvSpPr>
        <p:spPr bwMode="auto">
          <a:xfrm>
            <a:off x="4932363" y="4581525"/>
            <a:ext cx="26638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13" name="Line 45"/>
          <p:cNvSpPr>
            <a:spLocks noChangeShapeType="1"/>
          </p:cNvSpPr>
          <p:nvPr/>
        </p:nvSpPr>
        <p:spPr bwMode="auto">
          <a:xfrm>
            <a:off x="5076825" y="4365625"/>
            <a:ext cx="2232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14" name="Line 46"/>
          <p:cNvSpPr>
            <a:spLocks noChangeShapeType="1"/>
          </p:cNvSpPr>
          <p:nvPr/>
        </p:nvSpPr>
        <p:spPr bwMode="auto">
          <a:xfrm>
            <a:off x="4787900" y="4652963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15" name="Line 47"/>
          <p:cNvSpPr>
            <a:spLocks noChangeShapeType="1"/>
          </p:cNvSpPr>
          <p:nvPr/>
        </p:nvSpPr>
        <p:spPr bwMode="auto">
          <a:xfrm flipH="1" flipV="1">
            <a:off x="2339975" y="3716338"/>
            <a:ext cx="22320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8216" name="Text Box 48"/>
          <p:cNvSpPr txBox="1">
            <a:spLocks noChangeArrowheads="1"/>
          </p:cNvSpPr>
          <p:nvPr/>
        </p:nvSpPr>
        <p:spPr bwMode="auto">
          <a:xfrm>
            <a:off x="323850" y="3357563"/>
            <a:ext cx="2106613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Explicaciones de expertos</a:t>
            </a:r>
            <a:endParaRPr lang="es-ES" sz="1400" b="1" dirty="0">
              <a:solidFill>
                <a:srgbClr val="00111C"/>
              </a:solidFill>
            </a:endParaRPr>
          </a:p>
        </p:txBody>
      </p:sp>
      <p:sp>
        <p:nvSpPr>
          <p:cNvPr id="8217" name="Text Box 49"/>
          <p:cNvSpPr txBox="1">
            <a:spLocks noChangeArrowheads="1"/>
          </p:cNvSpPr>
          <p:nvPr/>
        </p:nvSpPr>
        <p:spPr bwMode="auto">
          <a:xfrm>
            <a:off x="6307138" y="3408363"/>
            <a:ext cx="215265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1400" b="1" dirty="0">
                <a:solidFill>
                  <a:srgbClr val="00111C"/>
                </a:solidFill>
              </a:rPr>
              <a:t>Explicaciones de pares</a:t>
            </a:r>
            <a:endParaRPr lang="es-ES" sz="1400" b="1" dirty="0">
              <a:solidFill>
                <a:srgbClr val="00111C"/>
              </a:solidFill>
            </a:endParaRPr>
          </a:p>
        </p:txBody>
      </p:sp>
      <p:sp>
        <p:nvSpPr>
          <p:cNvPr id="8218" name="Line 50"/>
          <p:cNvSpPr>
            <a:spLocks noChangeShapeType="1"/>
          </p:cNvSpPr>
          <p:nvPr/>
        </p:nvSpPr>
        <p:spPr bwMode="auto">
          <a:xfrm flipV="1">
            <a:off x="4932363" y="3716338"/>
            <a:ext cx="20161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79388" y="620713"/>
            <a:ext cx="8208962" cy="5580062"/>
            <a:chOff x="113" y="391"/>
            <a:chExt cx="5171" cy="3515"/>
          </a:xfrm>
        </p:grpSpPr>
        <p:sp>
          <p:nvSpPr>
            <p:cNvPr id="9219" name="Text Box 4"/>
            <p:cNvSpPr txBox="1">
              <a:spLocks noChangeArrowheads="1"/>
            </p:cNvSpPr>
            <p:nvPr/>
          </p:nvSpPr>
          <p:spPr bwMode="auto">
            <a:xfrm>
              <a:off x="2426" y="150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9220" name="Text Box 5"/>
            <p:cNvSpPr txBox="1">
              <a:spLocks noChangeArrowheads="1"/>
            </p:cNvSpPr>
            <p:nvPr/>
          </p:nvSpPr>
          <p:spPr bwMode="auto">
            <a:xfrm>
              <a:off x="420" y="1595"/>
              <a:ext cx="13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>
                  <a:solidFill>
                    <a:srgbClr val="C00000"/>
                  </a:solidFill>
                </a:rPr>
                <a:t>PREGUNTA CENTRAL</a:t>
              </a:r>
              <a:r>
                <a:rPr lang="es-MX" sz="900" b="1">
                  <a:solidFill>
                    <a:srgbClr val="C00000"/>
                  </a:solidFill>
                </a:rPr>
                <a:t> </a:t>
              </a:r>
              <a:endParaRPr lang="es-ES" sz="900" b="1">
                <a:solidFill>
                  <a:srgbClr val="C00000"/>
                </a:solidFill>
              </a:endParaRPr>
            </a:p>
          </p:txBody>
        </p:sp>
        <p:sp>
          <p:nvSpPr>
            <p:cNvPr id="9221" name="Text Box 6"/>
            <p:cNvSpPr txBox="1">
              <a:spLocks noChangeArrowheads="1"/>
            </p:cNvSpPr>
            <p:nvPr/>
          </p:nvSpPr>
          <p:spPr bwMode="auto">
            <a:xfrm>
              <a:off x="703" y="618"/>
              <a:ext cx="143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INDAGACIÓN DE IDEAS </a:t>
              </a:r>
            </a:p>
            <a:p>
              <a:pPr algn="ctr"/>
              <a:r>
                <a:rPr lang="es-MX" sz="1400" b="1"/>
                <a:t>ALTERNATIVAS  </a:t>
              </a:r>
              <a:endParaRPr lang="es-ES" sz="1400" b="1"/>
            </a:p>
          </p:txBody>
        </p:sp>
        <p:sp>
          <p:nvSpPr>
            <p:cNvPr id="9222" name="Text Box 7"/>
            <p:cNvSpPr txBox="1">
              <a:spLocks noChangeArrowheads="1"/>
            </p:cNvSpPr>
            <p:nvPr/>
          </p:nvSpPr>
          <p:spPr bwMode="auto">
            <a:xfrm>
              <a:off x="3651" y="642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9223" name="Text Box 8"/>
            <p:cNvSpPr txBox="1">
              <a:spLocks noChangeArrowheads="1"/>
            </p:cNvSpPr>
            <p:nvPr/>
          </p:nvSpPr>
          <p:spPr bwMode="auto">
            <a:xfrm>
              <a:off x="3424" y="688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9224" name="Text Box 9"/>
            <p:cNvSpPr txBox="1">
              <a:spLocks noChangeArrowheads="1"/>
            </p:cNvSpPr>
            <p:nvPr/>
          </p:nvSpPr>
          <p:spPr bwMode="auto">
            <a:xfrm>
              <a:off x="3107" y="391"/>
              <a:ext cx="2177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/>
                <a:t>BÚSQUEDA DE NUEVOS: MODELOS EXPLICATIVOS, PROCEDIMIENTOS Y ACTITUDES </a:t>
              </a:r>
              <a:endParaRPr lang="es-ES" sz="1400" b="1"/>
            </a:p>
          </p:txBody>
        </p:sp>
        <p:sp>
          <p:nvSpPr>
            <p:cNvPr id="9225" name="Text Box 10"/>
            <p:cNvSpPr txBox="1">
              <a:spLocks noChangeArrowheads="1"/>
            </p:cNvSpPr>
            <p:nvPr/>
          </p:nvSpPr>
          <p:spPr bwMode="auto">
            <a:xfrm>
              <a:off x="3061" y="1253"/>
              <a:ext cx="2154" cy="8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 dirty="0">
                  <a:solidFill>
                    <a:srgbClr val="00111C"/>
                  </a:solidFill>
                </a:rPr>
                <a:t>ESTRUCTURACIÓN DE NUEVOS CONOCIMIENTOS: CONCEPTUALES, PROCEDIMENTALES Y ACTITUDINALES</a:t>
              </a:r>
              <a:endParaRPr lang="es-ES" sz="1600" b="1" dirty="0">
                <a:solidFill>
                  <a:srgbClr val="00111C"/>
                </a:solidFill>
              </a:endParaRPr>
            </a:p>
          </p:txBody>
        </p:sp>
        <p:sp>
          <p:nvSpPr>
            <p:cNvPr id="9226" name="Line 13"/>
            <p:cNvSpPr>
              <a:spLocks noChangeShapeType="1"/>
            </p:cNvSpPr>
            <p:nvPr/>
          </p:nvSpPr>
          <p:spPr bwMode="auto">
            <a:xfrm>
              <a:off x="2290" y="890"/>
              <a:ext cx="77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7" name="Line 14"/>
            <p:cNvSpPr>
              <a:spLocks noChangeShapeType="1"/>
            </p:cNvSpPr>
            <p:nvPr/>
          </p:nvSpPr>
          <p:spPr bwMode="auto">
            <a:xfrm flipH="1">
              <a:off x="3651" y="845"/>
              <a:ext cx="0" cy="3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8" name="Line 16"/>
            <p:cNvSpPr>
              <a:spLocks noChangeShapeType="1"/>
            </p:cNvSpPr>
            <p:nvPr/>
          </p:nvSpPr>
          <p:spPr bwMode="auto">
            <a:xfrm flipH="1" flipV="1">
              <a:off x="839" y="890"/>
              <a:ext cx="182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9" name="Line 17"/>
            <p:cNvSpPr>
              <a:spLocks noChangeShapeType="1"/>
            </p:cNvSpPr>
            <p:nvPr/>
          </p:nvSpPr>
          <p:spPr bwMode="auto">
            <a:xfrm flipV="1">
              <a:off x="1701" y="1706"/>
              <a:ext cx="131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30" name="Line 21"/>
            <p:cNvSpPr>
              <a:spLocks noChangeShapeType="1"/>
            </p:cNvSpPr>
            <p:nvPr/>
          </p:nvSpPr>
          <p:spPr bwMode="auto">
            <a:xfrm>
              <a:off x="3379" y="1979"/>
              <a:ext cx="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31" name="Text Box 22"/>
            <p:cNvSpPr txBox="1">
              <a:spLocks noChangeArrowheads="1"/>
            </p:cNvSpPr>
            <p:nvPr/>
          </p:nvSpPr>
          <p:spPr bwMode="auto">
            <a:xfrm>
              <a:off x="3061" y="2454"/>
              <a:ext cx="7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Por medio de </a:t>
              </a:r>
              <a:endParaRPr lang="es-ES" sz="1200" b="1"/>
            </a:p>
          </p:txBody>
        </p:sp>
        <p:sp>
          <p:nvSpPr>
            <p:cNvPr id="9232" name="Text Box 24"/>
            <p:cNvSpPr txBox="1">
              <a:spLocks noChangeArrowheads="1"/>
            </p:cNvSpPr>
            <p:nvPr/>
          </p:nvSpPr>
          <p:spPr bwMode="auto">
            <a:xfrm>
              <a:off x="2971" y="2921"/>
              <a:ext cx="1651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600" dirty="0">
                  <a:solidFill>
                    <a:srgbClr val="00111C"/>
                  </a:solidFill>
                </a:rPr>
                <a:t>Estrategias </a:t>
              </a:r>
              <a:r>
                <a:rPr lang="es-MX" sz="1600" dirty="0" err="1">
                  <a:solidFill>
                    <a:srgbClr val="00111C"/>
                  </a:solidFill>
                </a:rPr>
                <a:t>Metacognitivas</a:t>
              </a:r>
              <a:endParaRPr lang="es-ES" sz="1600" dirty="0">
                <a:solidFill>
                  <a:srgbClr val="00111C"/>
                </a:solidFill>
              </a:endParaRPr>
            </a:p>
          </p:txBody>
        </p:sp>
        <p:sp>
          <p:nvSpPr>
            <p:cNvPr id="9233" name="Line 25"/>
            <p:cNvSpPr>
              <a:spLocks noChangeShapeType="1"/>
            </p:cNvSpPr>
            <p:nvPr/>
          </p:nvSpPr>
          <p:spPr bwMode="auto">
            <a:xfrm>
              <a:off x="3379" y="2750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34" name="Line 26"/>
            <p:cNvSpPr>
              <a:spLocks noChangeShapeType="1"/>
            </p:cNvSpPr>
            <p:nvPr/>
          </p:nvSpPr>
          <p:spPr bwMode="auto">
            <a:xfrm flipH="1">
              <a:off x="2653" y="306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35" name="Text Box 27"/>
            <p:cNvSpPr txBox="1">
              <a:spLocks noChangeArrowheads="1"/>
            </p:cNvSpPr>
            <p:nvPr/>
          </p:nvSpPr>
          <p:spPr bwMode="auto">
            <a:xfrm>
              <a:off x="2336" y="2952"/>
              <a:ext cx="41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Como </a:t>
              </a:r>
              <a:endParaRPr lang="es-ES" sz="1200" b="1"/>
            </a:p>
          </p:txBody>
        </p:sp>
        <p:sp>
          <p:nvSpPr>
            <p:cNvPr id="9236" name="Text Box 28"/>
            <p:cNvSpPr txBox="1">
              <a:spLocks noChangeArrowheads="1"/>
            </p:cNvSpPr>
            <p:nvPr/>
          </p:nvSpPr>
          <p:spPr bwMode="auto">
            <a:xfrm>
              <a:off x="385" y="2251"/>
              <a:ext cx="1060" cy="1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rgbClr val="00111C"/>
                  </a:solidFill>
                </a:rPr>
                <a:t>Mapas conceptuales</a:t>
              </a:r>
              <a:endParaRPr lang="es-ES" sz="1200" b="1" dirty="0">
                <a:solidFill>
                  <a:srgbClr val="00111C"/>
                </a:solidFill>
              </a:endParaRPr>
            </a:p>
          </p:txBody>
        </p:sp>
        <p:sp>
          <p:nvSpPr>
            <p:cNvPr id="9237" name="Text Box 29"/>
            <p:cNvSpPr txBox="1">
              <a:spLocks noChangeArrowheads="1"/>
            </p:cNvSpPr>
            <p:nvPr/>
          </p:nvSpPr>
          <p:spPr bwMode="auto">
            <a:xfrm>
              <a:off x="295" y="2568"/>
              <a:ext cx="676" cy="1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rgbClr val="00111C"/>
                  </a:solidFill>
                </a:rPr>
                <a:t>V</a:t>
              </a:r>
              <a:r>
                <a:rPr lang="es-MX" sz="1200" b="1" dirty="0"/>
                <a:t> </a:t>
              </a:r>
              <a:r>
                <a:rPr lang="es-MX" sz="1200" b="1" dirty="0">
                  <a:solidFill>
                    <a:srgbClr val="00111C"/>
                  </a:solidFill>
                </a:rPr>
                <a:t>Heurística</a:t>
              </a:r>
              <a:endParaRPr lang="es-ES" sz="1200" b="1" dirty="0">
                <a:solidFill>
                  <a:srgbClr val="00111C"/>
                </a:solidFill>
              </a:endParaRPr>
            </a:p>
          </p:txBody>
        </p:sp>
        <p:sp>
          <p:nvSpPr>
            <p:cNvPr id="9238" name="Text Box 30"/>
            <p:cNvSpPr txBox="1">
              <a:spLocks noChangeArrowheads="1"/>
            </p:cNvSpPr>
            <p:nvPr/>
          </p:nvSpPr>
          <p:spPr bwMode="auto">
            <a:xfrm>
              <a:off x="113" y="2931"/>
              <a:ext cx="1655" cy="1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200" b="1">
                  <a:solidFill>
                    <a:srgbClr val="00111C"/>
                  </a:solidFill>
                </a:rPr>
                <a:t>Modelo Argumental de Toulmin</a:t>
              </a:r>
              <a:endParaRPr lang="es-ES" sz="1200" b="1">
                <a:solidFill>
                  <a:srgbClr val="00111C"/>
                </a:solidFill>
              </a:endParaRPr>
            </a:p>
          </p:txBody>
        </p:sp>
        <p:sp>
          <p:nvSpPr>
            <p:cNvPr id="9239" name="Text Box 31"/>
            <p:cNvSpPr txBox="1">
              <a:spLocks noChangeArrowheads="1"/>
            </p:cNvSpPr>
            <p:nvPr/>
          </p:nvSpPr>
          <p:spPr bwMode="auto">
            <a:xfrm>
              <a:off x="249" y="3612"/>
              <a:ext cx="941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200" b="1" dirty="0">
                  <a:solidFill>
                    <a:srgbClr val="00111C"/>
                  </a:solidFill>
                </a:rPr>
                <a:t>Cuadros comparativos</a:t>
              </a:r>
              <a:endParaRPr lang="es-ES" sz="1200" b="1" dirty="0">
                <a:solidFill>
                  <a:srgbClr val="00111C"/>
                </a:solidFill>
              </a:endParaRPr>
            </a:p>
          </p:txBody>
        </p:sp>
        <p:sp>
          <p:nvSpPr>
            <p:cNvPr id="9240" name="Text Box 32"/>
            <p:cNvSpPr txBox="1">
              <a:spLocks noChangeArrowheads="1"/>
            </p:cNvSpPr>
            <p:nvPr/>
          </p:nvSpPr>
          <p:spPr bwMode="auto">
            <a:xfrm>
              <a:off x="158" y="3249"/>
              <a:ext cx="1030" cy="1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 dirty="0">
                  <a:solidFill>
                    <a:srgbClr val="00111C"/>
                  </a:solidFill>
                </a:rPr>
                <a:t>Cuadros</a:t>
              </a:r>
              <a:r>
                <a:rPr lang="es-MX" sz="1200" b="1" dirty="0"/>
                <a:t> </a:t>
              </a:r>
              <a:r>
                <a:rPr lang="es-MX" sz="1200" b="1" dirty="0">
                  <a:solidFill>
                    <a:srgbClr val="00111C"/>
                  </a:solidFill>
                </a:rPr>
                <a:t>Sinópticos</a:t>
              </a:r>
              <a:endParaRPr lang="es-ES" sz="1200" b="1" dirty="0">
                <a:solidFill>
                  <a:srgbClr val="00111C"/>
                </a:solidFill>
              </a:endParaRPr>
            </a:p>
          </p:txBody>
        </p:sp>
        <p:sp>
          <p:nvSpPr>
            <p:cNvPr id="9241" name="Line 33"/>
            <p:cNvSpPr>
              <a:spLocks noChangeShapeType="1"/>
            </p:cNvSpPr>
            <p:nvPr/>
          </p:nvSpPr>
          <p:spPr bwMode="auto">
            <a:xfrm flipH="1" flipV="1">
              <a:off x="1519" y="2432"/>
              <a:ext cx="998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42" name="Line 34"/>
            <p:cNvSpPr>
              <a:spLocks noChangeShapeType="1"/>
            </p:cNvSpPr>
            <p:nvPr/>
          </p:nvSpPr>
          <p:spPr bwMode="auto">
            <a:xfrm flipH="1" flipV="1">
              <a:off x="1111" y="2704"/>
              <a:ext cx="127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43" name="Line 36"/>
            <p:cNvSpPr>
              <a:spLocks noChangeShapeType="1"/>
            </p:cNvSpPr>
            <p:nvPr/>
          </p:nvSpPr>
          <p:spPr bwMode="auto">
            <a:xfrm flipH="1">
              <a:off x="1292" y="3158"/>
              <a:ext cx="1315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44" name="Line 37"/>
            <p:cNvSpPr>
              <a:spLocks noChangeShapeType="1"/>
            </p:cNvSpPr>
            <p:nvPr/>
          </p:nvSpPr>
          <p:spPr bwMode="auto">
            <a:xfrm flipH="1">
              <a:off x="1066" y="3249"/>
              <a:ext cx="1542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45" name="Line 38"/>
            <p:cNvSpPr>
              <a:spLocks noChangeShapeType="1"/>
            </p:cNvSpPr>
            <p:nvPr/>
          </p:nvSpPr>
          <p:spPr bwMode="auto">
            <a:xfrm flipH="1">
              <a:off x="1927" y="3067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2339975" y="0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400" b="1" dirty="0">
                <a:solidFill>
                  <a:srgbClr val="C00000"/>
                </a:solidFill>
              </a:rPr>
              <a:t>Aplicación a nuevas situaciones problemáticas</a:t>
            </a:r>
            <a:r>
              <a:rPr lang="es-MX" sz="2400" dirty="0">
                <a:solidFill>
                  <a:srgbClr val="C00000"/>
                </a:solidFill>
              </a:rPr>
              <a:t> </a:t>
            </a:r>
            <a:endParaRPr lang="es-ES" sz="2400" dirty="0">
              <a:solidFill>
                <a:srgbClr val="C00000"/>
              </a:solidFill>
            </a:endParaRPr>
          </a:p>
        </p:txBody>
      </p:sp>
      <p:grpSp>
        <p:nvGrpSpPr>
          <p:cNvPr id="2" name="Group 96"/>
          <p:cNvGrpSpPr>
            <a:grpSpLocks/>
          </p:cNvGrpSpPr>
          <p:nvPr/>
        </p:nvGrpSpPr>
        <p:grpSpPr bwMode="auto">
          <a:xfrm>
            <a:off x="203200" y="836613"/>
            <a:ext cx="8761288" cy="6010275"/>
            <a:chOff x="128" y="527"/>
            <a:chExt cx="5185" cy="3786"/>
          </a:xfrm>
        </p:grpSpPr>
        <p:sp>
          <p:nvSpPr>
            <p:cNvPr id="10244" name="Text Box 7"/>
            <p:cNvSpPr txBox="1">
              <a:spLocks noChangeArrowheads="1"/>
            </p:cNvSpPr>
            <p:nvPr/>
          </p:nvSpPr>
          <p:spPr bwMode="auto">
            <a:xfrm>
              <a:off x="2426" y="709"/>
              <a:ext cx="9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200" b="1"/>
                <a:t>En procesos como</a:t>
              </a:r>
              <a:endParaRPr lang="es-ES" sz="1200" b="1"/>
            </a:p>
          </p:txBody>
        </p:sp>
        <p:sp>
          <p:nvSpPr>
            <p:cNvPr id="10245" name="Text Box 10"/>
            <p:cNvSpPr txBox="1">
              <a:spLocks noChangeArrowheads="1"/>
            </p:cNvSpPr>
            <p:nvPr/>
          </p:nvSpPr>
          <p:spPr bwMode="auto">
            <a:xfrm>
              <a:off x="2789" y="1780"/>
              <a:ext cx="1044" cy="52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Organización y </a:t>
              </a:r>
            </a:p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Realización de foros</a:t>
              </a:r>
              <a:endParaRPr lang="es-ES" sz="1600" b="1" dirty="0">
                <a:solidFill>
                  <a:srgbClr val="0033CC"/>
                </a:solidFill>
              </a:endParaRPr>
            </a:p>
          </p:txBody>
        </p:sp>
        <p:sp>
          <p:nvSpPr>
            <p:cNvPr id="10246" name="Text Box 11"/>
            <p:cNvSpPr txBox="1">
              <a:spLocks noChangeArrowheads="1"/>
            </p:cNvSpPr>
            <p:nvPr/>
          </p:nvSpPr>
          <p:spPr bwMode="auto">
            <a:xfrm>
              <a:off x="385" y="1706"/>
              <a:ext cx="1103" cy="52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Resolución de problemas de lápiz y papel </a:t>
              </a:r>
              <a:endParaRPr lang="es-ES" sz="1600" b="1" dirty="0">
                <a:solidFill>
                  <a:srgbClr val="0033CC"/>
                </a:solidFill>
              </a:endParaRPr>
            </a:p>
          </p:txBody>
        </p:sp>
        <p:sp>
          <p:nvSpPr>
            <p:cNvPr id="10247" name="Text Box 12"/>
            <p:cNvSpPr txBox="1">
              <a:spLocks noChangeArrowheads="1"/>
            </p:cNvSpPr>
            <p:nvPr/>
          </p:nvSpPr>
          <p:spPr bwMode="auto">
            <a:xfrm>
              <a:off x="4059" y="1842"/>
              <a:ext cx="1043" cy="372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Construcción</a:t>
              </a:r>
              <a:r>
                <a:rPr lang="es-MX" sz="1600" b="1" dirty="0">
                  <a:solidFill>
                    <a:srgbClr val="FFFF00"/>
                  </a:solidFill>
                </a:rPr>
                <a:t> </a:t>
              </a:r>
              <a:r>
                <a:rPr lang="es-MX" sz="1600" b="1" dirty="0">
                  <a:solidFill>
                    <a:srgbClr val="0033CC"/>
                  </a:solidFill>
                </a:rPr>
                <a:t>de textos</a:t>
              </a:r>
              <a:endParaRPr lang="es-ES" sz="1600" b="1" dirty="0">
                <a:solidFill>
                  <a:srgbClr val="0033CC"/>
                </a:solidFill>
              </a:endParaRPr>
            </a:p>
          </p:txBody>
        </p:sp>
        <p:sp>
          <p:nvSpPr>
            <p:cNvPr id="10248" name="Line 14"/>
            <p:cNvSpPr>
              <a:spLocks noChangeShapeType="1"/>
            </p:cNvSpPr>
            <p:nvPr/>
          </p:nvSpPr>
          <p:spPr bwMode="auto">
            <a:xfrm>
              <a:off x="748" y="2296"/>
              <a:ext cx="1814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49" name="Line 15"/>
            <p:cNvSpPr>
              <a:spLocks noChangeShapeType="1"/>
            </p:cNvSpPr>
            <p:nvPr/>
          </p:nvSpPr>
          <p:spPr bwMode="auto">
            <a:xfrm>
              <a:off x="2426" y="2523"/>
              <a:ext cx="409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0" name="Line 16"/>
            <p:cNvSpPr>
              <a:spLocks noChangeShapeType="1"/>
            </p:cNvSpPr>
            <p:nvPr/>
          </p:nvSpPr>
          <p:spPr bwMode="auto">
            <a:xfrm flipH="1">
              <a:off x="3016" y="2251"/>
              <a:ext cx="363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1" name="Line 17"/>
            <p:cNvSpPr>
              <a:spLocks noChangeShapeType="1"/>
            </p:cNvSpPr>
            <p:nvPr/>
          </p:nvSpPr>
          <p:spPr bwMode="auto">
            <a:xfrm flipV="1">
              <a:off x="3288" y="2251"/>
              <a:ext cx="862" cy="5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2" name="Text Box 18"/>
            <p:cNvSpPr txBox="1">
              <a:spLocks noChangeArrowheads="1"/>
            </p:cNvSpPr>
            <p:nvPr/>
          </p:nvSpPr>
          <p:spPr bwMode="auto">
            <a:xfrm>
              <a:off x="3198" y="3067"/>
              <a:ext cx="5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/>
                <a:t>Fuentes de</a:t>
              </a:r>
              <a:endParaRPr lang="es-ES" sz="1200" b="1"/>
            </a:p>
          </p:txBody>
        </p:sp>
        <p:sp>
          <p:nvSpPr>
            <p:cNvPr id="10253" name="Text Box 19"/>
            <p:cNvSpPr txBox="1">
              <a:spLocks noChangeArrowheads="1"/>
            </p:cNvSpPr>
            <p:nvPr/>
          </p:nvSpPr>
          <p:spPr bwMode="auto">
            <a:xfrm>
              <a:off x="2562" y="2771"/>
              <a:ext cx="95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Se constituyen en</a:t>
              </a:r>
              <a:r>
                <a:rPr lang="es-MX" sz="900"/>
                <a:t> </a:t>
              </a:r>
              <a:endParaRPr lang="es-ES" sz="900"/>
            </a:p>
          </p:txBody>
        </p:sp>
        <p:sp>
          <p:nvSpPr>
            <p:cNvPr id="10254" name="Line 20"/>
            <p:cNvSpPr>
              <a:spLocks noChangeShapeType="1"/>
            </p:cNvSpPr>
            <p:nvPr/>
          </p:nvSpPr>
          <p:spPr bwMode="auto">
            <a:xfrm flipH="1">
              <a:off x="3470" y="3249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5" name="Text Box 21"/>
            <p:cNvSpPr txBox="1">
              <a:spLocks noChangeArrowheads="1"/>
            </p:cNvSpPr>
            <p:nvPr/>
          </p:nvSpPr>
          <p:spPr bwMode="auto">
            <a:xfrm>
              <a:off x="3334" y="3385"/>
              <a:ext cx="4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400" b="1"/>
                <a:t>Datos</a:t>
              </a:r>
              <a:endParaRPr lang="es-ES" sz="1400"/>
            </a:p>
          </p:txBody>
        </p:sp>
        <p:sp>
          <p:nvSpPr>
            <p:cNvPr id="10256" name="Line 22"/>
            <p:cNvSpPr>
              <a:spLocks noChangeShapeType="1"/>
            </p:cNvSpPr>
            <p:nvPr/>
          </p:nvSpPr>
          <p:spPr bwMode="auto">
            <a:xfrm>
              <a:off x="4513" y="3884"/>
              <a:ext cx="36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7" name="Text Box 23"/>
            <p:cNvSpPr txBox="1">
              <a:spLocks noChangeArrowheads="1"/>
            </p:cNvSpPr>
            <p:nvPr/>
          </p:nvSpPr>
          <p:spPr bwMode="auto">
            <a:xfrm>
              <a:off x="4468" y="4135"/>
              <a:ext cx="77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 b="1"/>
                <a:t>Red Sistémica</a:t>
              </a:r>
              <a:endParaRPr lang="es-ES" sz="1200" b="1"/>
            </a:p>
          </p:txBody>
        </p:sp>
        <p:sp>
          <p:nvSpPr>
            <p:cNvPr id="10258" name="Line 24"/>
            <p:cNvSpPr>
              <a:spLocks noChangeShapeType="1"/>
            </p:cNvSpPr>
            <p:nvPr/>
          </p:nvSpPr>
          <p:spPr bwMode="auto">
            <a:xfrm>
              <a:off x="2835" y="527"/>
              <a:ext cx="0" cy="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9" name="Line 25"/>
            <p:cNvSpPr>
              <a:spLocks noChangeShapeType="1"/>
            </p:cNvSpPr>
            <p:nvPr/>
          </p:nvSpPr>
          <p:spPr bwMode="auto">
            <a:xfrm>
              <a:off x="2835" y="1071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0" name="Line 27"/>
            <p:cNvSpPr>
              <a:spLocks noChangeShapeType="1"/>
            </p:cNvSpPr>
            <p:nvPr/>
          </p:nvSpPr>
          <p:spPr bwMode="auto">
            <a:xfrm flipH="1">
              <a:off x="1202" y="1253"/>
              <a:ext cx="1452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1" name="Line 28"/>
            <p:cNvSpPr>
              <a:spLocks noChangeShapeType="1"/>
            </p:cNvSpPr>
            <p:nvPr/>
          </p:nvSpPr>
          <p:spPr bwMode="auto">
            <a:xfrm flipH="1">
              <a:off x="2381" y="1344"/>
              <a:ext cx="408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2" name="Line 29"/>
            <p:cNvSpPr>
              <a:spLocks noChangeShapeType="1"/>
            </p:cNvSpPr>
            <p:nvPr/>
          </p:nvSpPr>
          <p:spPr bwMode="auto">
            <a:xfrm>
              <a:off x="2835" y="1344"/>
              <a:ext cx="408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3" name="Line 30"/>
            <p:cNvSpPr>
              <a:spLocks noChangeShapeType="1"/>
            </p:cNvSpPr>
            <p:nvPr/>
          </p:nvSpPr>
          <p:spPr bwMode="auto">
            <a:xfrm>
              <a:off x="2971" y="1298"/>
              <a:ext cx="1406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4" name="Line 31"/>
            <p:cNvSpPr>
              <a:spLocks noChangeShapeType="1"/>
            </p:cNvSpPr>
            <p:nvPr/>
          </p:nvSpPr>
          <p:spPr bwMode="auto">
            <a:xfrm>
              <a:off x="3107" y="2931"/>
              <a:ext cx="36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5" name="Rectangle 32"/>
            <p:cNvSpPr>
              <a:spLocks noChangeArrowheads="1"/>
            </p:cNvSpPr>
            <p:nvPr/>
          </p:nvSpPr>
          <p:spPr bwMode="auto">
            <a:xfrm>
              <a:off x="3690" y="3553"/>
              <a:ext cx="162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sistematizados</a:t>
              </a:r>
              <a:endParaRPr lang="es-ES" sz="1400" b="1"/>
            </a:p>
            <a:p>
              <a:pPr algn="ctr"/>
              <a:r>
                <a:rPr lang="es-MX" sz="1400" b="1"/>
                <a:t>por medio de técnicas como</a:t>
              </a:r>
              <a:endParaRPr lang="es-ES" sz="1400" b="1"/>
            </a:p>
          </p:txBody>
        </p:sp>
        <p:sp>
          <p:nvSpPr>
            <p:cNvPr id="10266" name="Text Box 33"/>
            <p:cNvSpPr txBox="1">
              <a:spLocks noChangeArrowheads="1"/>
            </p:cNvSpPr>
            <p:nvPr/>
          </p:nvSpPr>
          <p:spPr bwMode="auto">
            <a:xfrm>
              <a:off x="2064" y="3591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10267" name="Text Box 34"/>
            <p:cNvSpPr txBox="1">
              <a:spLocks noChangeArrowheads="1"/>
            </p:cNvSpPr>
            <p:nvPr/>
          </p:nvSpPr>
          <p:spPr bwMode="auto">
            <a:xfrm>
              <a:off x="2336" y="3588"/>
              <a:ext cx="3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200"/>
                <a:t>Para </a:t>
              </a:r>
              <a:endParaRPr lang="es-ES" sz="1200"/>
            </a:p>
          </p:txBody>
        </p:sp>
        <p:sp>
          <p:nvSpPr>
            <p:cNvPr id="10268" name="Text Box 35"/>
            <p:cNvSpPr txBox="1">
              <a:spLocks noChangeArrowheads="1"/>
            </p:cNvSpPr>
            <p:nvPr/>
          </p:nvSpPr>
          <p:spPr bwMode="auto">
            <a:xfrm>
              <a:off x="431" y="3092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s-CO" sz="900"/>
            </a:p>
          </p:txBody>
        </p:sp>
        <p:sp>
          <p:nvSpPr>
            <p:cNvPr id="10269" name="Text Box 36"/>
            <p:cNvSpPr txBox="1">
              <a:spLocks noChangeArrowheads="1"/>
            </p:cNvSpPr>
            <p:nvPr/>
          </p:nvSpPr>
          <p:spPr bwMode="auto">
            <a:xfrm>
              <a:off x="657" y="2750"/>
              <a:ext cx="104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400" b="1"/>
                <a:t>Modificar programación</a:t>
              </a:r>
              <a:endParaRPr lang="es-ES" sz="1400" b="1"/>
            </a:p>
          </p:txBody>
        </p:sp>
        <p:sp>
          <p:nvSpPr>
            <p:cNvPr id="10270" name="Text Box 37"/>
            <p:cNvSpPr txBox="1">
              <a:spLocks noChangeArrowheads="1"/>
            </p:cNvSpPr>
            <p:nvPr/>
          </p:nvSpPr>
          <p:spPr bwMode="auto">
            <a:xfrm>
              <a:off x="128" y="3144"/>
              <a:ext cx="1195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Diseñar actividades </a:t>
              </a:r>
            </a:p>
            <a:p>
              <a:pPr algn="ctr"/>
              <a:r>
                <a:rPr lang="es-MX" sz="1400" b="1"/>
                <a:t>diferenciales</a:t>
              </a:r>
              <a:endParaRPr lang="es-ES" sz="1400" b="1"/>
            </a:p>
          </p:txBody>
        </p:sp>
        <p:sp>
          <p:nvSpPr>
            <p:cNvPr id="10271" name="Text Box 38"/>
            <p:cNvSpPr txBox="1">
              <a:spLocks noChangeArrowheads="1"/>
            </p:cNvSpPr>
            <p:nvPr/>
          </p:nvSpPr>
          <p:spPr bwMode="auto">
            <a:xfrm>
              <a:off x="295" y="3507"/>
              <a:ext cx="107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Organizar grupos </a:t>
              </a:r>
            </a:p>
            <a:p>
              <a:pPr algn="ctr"/>
              <a:r>
                <a:rPr lang="es-MX" sz="1400" b="1"/>
                <a:t>de trabajo</a:t>
              </a:r>
              <a:endParaRPr lang="es-ES" sz="1400" b="1"/>
            </a:p>
          </p:txBody>
        </p:sp>
        <p:sp>
          <p:nvSpPr>
            <p:cNvPr id="10272" name="Text Box 39"/>
            <p:cNvSpPr txBox="1">
              <a:spLocks noChangeArrowheads="1"/>
            </p:cNvSpPr>
            <p:nvPr/>
          </p:nvSpPr>
          <p:spPr bwMode="auto">
            <a:xfrm>
              <a:off x="241" y="3870"/>
              <a:ext cx="156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/>
                <a:t>Facilitar la autorregulación</a:t>
              </a:r>
              <a:r>
                <a:rPr lang="es-MX" sz="1200" b="1"/>
                <a:t> </a:t>
              </a:r>
              <a:endParaRPr lang="es-ES" sz="1200" b="1"/>
            </a:p>
          </p:txBody>
        </p:sp>
        <p:sp>
          <p:nvSpPr>
            <p:cNvPr id="10273" name="Line 40"/>
            <p:cNvSpPr>
              <a:spLocks noChangeShapeType="1"/>
            </p:cNvSpPr>
            <p:nvPr/>
          </p:nvSpPr>
          <p:spPr bwMode="auto">
            <a:xfrm flipH="1" flipV="1">
              <a:off x="1701" y="3067"/>
              <a:ext cx="635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4" name="Line 41"/>
            <p:cNvSpPr>
              <a:spLocks noChangeShapeType="1"/>
            </p:cNvSpPr>
            <p:nvPr/>
          </p:nvSpPr>
          <p:spPr bwMode="auto">
            <a:xfrm flipH="1">
              <a:off x="1247" y="3657"/>
              <a:ext cx="9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5" name="Line 42"/>
            <p:cNvSpPr>
              <a:spLocks noChangeShapeType="1"/>
            </p:cNvSpPr>
            <p:nvPr/>
          </p:nvSpPr>
          <p:spPr bwMode="auto">
            <a:xfrm flipH="1" flipV="1">
              <a:off x="1292" y="3339"/>
              <a:ext cx="954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6" name="Line 43"/>
            <p:cNvSpPr>
              <a:spLocks noChangeShapeType="1"/>
            </p:cNvSpPr>
            <p:nvPr/>
          </p:nvSpPr>
          <p:spPr bwMode="auto">
            <a:xfrm flipH="1">
              <a:off x="1701" y="3702"/>
              <a:ext cx="589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7" name="Line 44"/>
            <p:cNvSpPr>
              <a:spLocks noChangeShapeType="1"/>
            </p:cNvSpPr>
            <p:nvPr/>
          </p:nvSpPr>
          <p:spPr bwMode="auto">
            <a:xfrm flipH="1">
              <a:off x="2653" y="3566"/>
              <a:ext cx="6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8" name="Line 45"/>
            <p:cNvSpPr>
              <a:spLocks noChangeShapeType="1"/>
            </p:cNvSpPr>
            <p:nvPr/>
          </p:nvSpPr>
          <p:spPr bwMode="auto">
            <a:xfrm>
              <a:off x="3379" y="3566"/>
              <a:ext cx="454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79" name="Line 46"/>
            <p:cNvSpPr>
              <a:spLocks noChangeShapeType="1"/>
            </p:cNvSpPr>
            <p:nvPr/>
          </p:nvSpPr>
          <p:spPr bwMode="auto">
            <a:xfrm flipH="1">
              <a:off x="2154" y="3793"/>
              <a:ext cx="272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80" name="Text Box 47"/>
            <p:cNvSpPr txBox="1">
              <a:spLocks noChangeArrowheads="1"/>
            </p:cNvSpPr>
            <p:nvPr/>
          </p:nvSpPr>
          <p:spPr bwMode="auto">
            <a:xfrm>
              <a:off x="431" y="4121"/>
              <a:ext cx="164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MX" sz="1400" b="1"/>
                <a:t>Privilegiar la argumentación</a:t>
              </a:r>
              <a:r>
                <a:rPr lang="es-MX" sz="1400"/>
                <a:t> </a:t>
              </a:r>
              <a:endParaRPr lang="es-ES" sz="1400"/>
            </a:p>
          </p:txBody>
        </p:sp>
        <p:sp>
          <p:nvSpPr>
            <p:cNvPr id="10281" name="Text Box 49"/>
            <p:cNvSpPr txBox="1">
              <a:spLocks noChangeArrowheads="1"/>
            </p:cNvSpPr>
            <p:nvPr/>
          </p:nvSpPr>
          <p:spPr bwMode="auto">
            <a:xfrm>
              <a:off x="1655" y="1661"/>
              <a:ext cx="1043" cy="83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Diseño y desarrollo de </a:t>
              </a:r>
            </a:p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Experimentos </a:t>
              </a:r>
            </a:p>
            <a:p>
              <a:pPr algn="ctr"/>
              <a:r>
                <a:rPr lang="es-MX" sz="1600" b="1" dirty="0">
                  <a:solidFill>
                    <a:srgbClr val="0033CC"/>
                  </a:solidFill>
                </a:rPr>
                <a:t>de laboratorios</a:t>
              </a:r>
              <a:endParaRPr lang="es-ES" sz="1600" b="1" dirty="0">
                <a:solidFill>
                  <a:srgbClr val="0033CC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831704"/>
          </a:xfrm>
        </p:spPr>
        <p:txBody>
          <a:bodyPr>
            <a:normAutofit fontScale="32500" lnSpcReduction="20000"/>
          </a:bodyPr>
          <a:lstStyle/>
          <a:p>
            <a:r>
              <a:rPr lang="es-ES" sz="100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s-ES" sz="10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ES" sz="100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Plan de trabajo</a:t>
            </a:r>
          </a:p>
          <a:p>
            <a:r>
              <a:rPr lang="es-ES" dirty="0" smtClean="0"/>
              <a:t> </a:t>
            </a:r>
          </a:p>
          <a:p>
            <a:pPr lvl="0"/>
            <a:r>
              <a:rPr lang="es-ES" sz="7400" dirty="0" smtClean="0"/>
              <a:t>Carpeta ambientada</a:t>
            </a:r>
          </a:p>
          <a:p>
            <a:pPr lvl="0"/>
            <a:r>
              <a:rPr lang="es-ES" sz="7400" dirty="0" smtClean="0"/>
              <a:t>Portada identificación</a:t>
            </a:r>
          </a:p>
          <a:p>
            <a:pPr lvl="0"/>
            <a:r>
              <a:rPr lang="es-ES" sz="7400" dirty="0" smtClean="0"/>
              <a:t>Núcleos temáticos que se voy a aprender</a:t>
            </a:r>
          </a:p>
          <a:p>
            <a:pPr lvl="0"/>
            <a:r>
              <a:rPr lang="es-ES" sz="7400" dirty="0" smtClean="0"/>
              <a:t>Cómo entiendo lo que voy a aprender: Estándares curriculares, competencias, indicadores, rúbricas.</a:t>
            </a:r>
          </a:p>
          <a:p>
            <a:pPr lvl="0"/>
            <a:r>
              <a:rPr lang="es-ES" sz="7400" dirty="0" smtClean="0"/>
              <a:t>Compromisos del estudiante.</a:t>
            </a:r>
          </a:p>
          <a:p>
            <a:pPr lvl="0"/>
            <a:r>
              <a:rPr lang="es-ES" sz="7400" dirty="0" smtClean="0"/>
              <a:t>Productos intelectuales y </a:t>
            </a:r>
            <a:r>
              <a:rPr lang="es-ES" sz="7400" dirty="0" err="1" smtClean="0"/>
              <a:t>metacognitivos</a:t>
            </a:r>
            <a:r>
              <a:rPr lang="es-ES" sz="7400" dirty="0" smtClean="0"/>
              <a:t> del estudiante.</a:t>
            </a:r>
          </a:p>
          <a:p>
            <a:endParaRPr lang="es-ES" sz="7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932824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6600CC"/>
                </a:solidFill>
                <a:latin typeface="Comic Sans MS" pitchFamily="66" charset="0"/>
                <a:cs typeface="Arial" pitchFamily="34" charset="0"/>
              </a:rPr>
              <a:t>ESTRUCTURA</a:t>
            </a:r>
            <a:r>
              <a:rPr lang="es-ES" sz="3600" dirty="0" smtClean="0">
                <a:solidFill>
                  <a:srgbClr val="6600CC"/>
                </a:solidFill>
                <a:latin typeface="Comic Sans MS" pitchFamily="66" charset="0"/>
                <a:cs typeface="Arial" pitchFamily="34" charset="0"/>
              </a:rPr>
              <a:t> DEL PORTAFOLIO PARA EL MAESTRO</a:t>
            </a:r>
            <a:br>
              <a:rPr lang="es-ES" sz="3600" dirty="0" smtClean="0">
                <a:solidFill>
                  <a:srgbClr val="6600CC"/>
                </a:solidFill>
                <a:latin typeface="Comic Sans MS" pitchFamily="66" charset="0"/>
                <a:cs typeface="Arial" pitchFamily="34" charset="0"/>
              </a:rPr>
            </a:br>
            <a:endParaRPr lang="es-ES" sz="3600" dirty="0">
              <a:solidFill>
                <a:srgbClr val="6600CC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71389"/>
            <a:ext cx="8229600" cy="4525963"/>
          </a:xfrm>
        </p:spPr>
        <p:txBody>
          <a:bodyPr>
            <a:normAutofit/>
          </a:bodyPr>
          <a:lstStyle/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Contexto Normativo</a:t>
            </a:r>
          </a:p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Contexto Disciplinar</a:t>
            </a:r>
          </a:p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Contexto Sociocultural</a:t>
            </a:r>
            <a:endParaRPr lang="es-E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1143000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s-ES" sz="4000" b="1" dirty="0">
                <a:solidFill>
                  <a:srgbClr val="A50021"/>
                </a:solidFill>
                <a:latin typeface="Comic Sans MS" pitchFamily="66" charset="0"/>
                <a:cs typeface="Arial" pitchFamily="34" charset="0"/>
              </a:rPr>
              <a:t>Lectura de </a:t>
            </a:r>
            <a:r>
              <a:rPr lang="es-ES" sz="4000" b="1" dirty="0" smtClean="0">
                <a:solidFill>
                  <a:srgbClr val="A50021"/>
                </a:solidFill>
                <a:latin typeface="Comic Sans MS" pitchFamily="66" charset="0"/>
                <a:cs typeface="Arial" pitchFamily="34" charset="0"/>
              </a:rPr>
              <a:t>contexto</a:t>
            </a:r>
            <a:br>
              <a:rPr lang="es-ES" sz="4000" b="1" dirty="0" smtClean="0">
                <a:solidFill>
                  <a:srgbClr val="A50021"/>
                </a:solidFill>
                <a:latin typeface="Comic Sans MS" pitchFamily="66" charset="0"/>
                <a:cs typeface="Arial" pitchFamily="34" charset="0"/>
              </a:rPr>
            </a:br>
            <a:endParaRPr lang="es-ES" sz="4000" b="1" dirty="0">
              <a:solidFill>
                <a:srgbClr val="A5002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631904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es-ES" sz="3200" dirty="0" smtClean="0">
                <a:solidFill>
                  <a:srgbClr val="A50021"/>
                </a:solidFill>
                <a:latin typeface="Comic Sans MS" pitchFamily="66" charset="0"/>
              </a:rPr>
              <a:t>REGULACIÓN Y AUTORREGULACION</a:t>
            </a:r>
            <a:r>
              <a:rPr lang="es-ES" sz="3200" dirty="0" smtClean="0">
                <a:solidFill>
                  <a:srgbClr val="C00000"/>
                </a:solidFill>
                <a:latin typeface="Comic Sans MS" pitchFamily="66" charset="0"/>
              </a:rPr>
              <a:t>: </a:t>
            </a:r>
          </a:p>
          <a:p>
            <a:pPr lvl="0" algn="just"/>
            <a:endParaRPr lang="es-ES" sz="3200" dirty="0">
              <a:solidFill>
                <a:srgbClr val="C00000"/>
              </a:solidFill>
            </a:endParaRPr>
          </a:p>
          <a:p>
            <a:pPr marL="0" lvl="0" indent="0" algn="just">
              <a:buNone/>
            </a:pPr>
            <a:r>
              <a:rPr lang="es-ES" sz="3200" dirty="0">
                <a:solidFill>
                  <a:srgbClr val="C00000"/>
                </a:solidFill>
              </a:rPr>
              <a:t> </a:t>
            </a:r>
            <a:r>
              <a:rPr lang="es-ES" sz="3200" dirty="0" smtClean="0">
                <a:solidFill>
                  <a:srgbClr val="C00000"/>
                </a:solidFill>
              </a:rPr>
              <a:t>  </a:t>
            </a:r>
            <a:r>
              <a:rPr lang="es-ES" sz="3200" dirty="0" smtClean="0"/>
              <a:t>Basada en los conocimientos,  </a:t>
            </a:r>
          </a:p>
          <a:p>
            <a:pPr marL="0" lvl="0" indent="0" algn="just">
              <a:buNone/>
            </a:pPr>
            <a:r>
              <a:rPr lang="es-ES" sz="3200" dirty="0"/>
              <a:t> </a:t>
            </a:r>
            <a:r>
              <a:rPr lang="es-ES" sz="3200" dirty="0" smtClean="0"/>
              <a:t>  dificultades y  progresos del estudiante  </a:t>
            </a:r>
          </a:p>
          <a:p>
            <a:pPr marL="0" lvl="0" indent="0" algn="just">
              <a:buNone/>
            </a:pPr>
            <a:r>
              <a:rPr lang="es-ES" sz="3200" dirty="0"/>
              <a:t> </a:t>
            </a:r>
            <a:r>
              <a:rPr lang="es-ES" sz="3200" dirty="0" smtClean="0"/>
              <a:t>  atravesada por la reflexión</a:t>
            </a:r>
            <a:r>
              <a:rPr lang="es-ES" sz="3200" dirty="0" smtClean="0">
                <a:solidFill>
                  <a:srgbClr val="C00000"/>
                </a:solidFill>
              </a:rPr>
              <a:t>.</a:t>
            </a:r>
          </a:p>
          <a:p>
            <a:pPr algn="just"/>
            <a:endParaRPr lang="es-ES" sz="3200" dirty="0" smtClean="0">
              <a:solidFill>
                <a:srgbClr val="C00000"/>
              </a:solidFill>
            </a:endParaRPr>
          </a:p>
          <a:p>
            <a:pPr lvl="0" algn="just"/>
            <a:r>
              <a:rPr lang="es-ES" sz="3200" dirty="0" smtClean="0">
                <a:solidFill>
                  <a:srgbClr val="A50021"/>
                </a:solidFill>
                <a:latin typeface="Comic Sans MS" pitchFamily="66" charset="0"/>
              </a:rPr>
              <a:t>SISTEMATIZACIÓN DE LA INDAGACIÓN: </a:t>
            </a:r>
          </a:p>
          <a:p>
            <a:pPr lvl="0" algn="just"/>
            <a:endParaRPr lang="es-ES" sz="3200" dirty="0">
              <a:solidFill>
                <a:srgbClr val="C00000"/>
              </a:solidFill>
              <a:latin typeface="Comic Sans MS" pitchFamily="66" charset="0"/>
            </a:endParaRPr>
          </a:p>
          <a:p>
            <a:pPr lvl="0" algn="just"/>
            <a:r>
              <a:rPr lang="es-ES" sz="3200" dirty="0" smtClean="0"/>
              <a:t>Realizada a través de la estrategia portafolio dando cuenta del proceso vivido desde la intención de un maestro como un intelectual, que reflexiona tejiendo hábilmente la práctica pedagógica con la teoría .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4047728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Permite que el profesor lleve un registro de su actuación profesional pensando y repensando su hacer para mejorar  su trabajo, compartir con sus colegas sus experiencias pasadas, divulgar la naturaleza de su trabajo   y evidenciar las relaciones con sus estudiantes.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638944"/>
          </a:xfrm>
        </p:spPr>
        <p:txBody>
          <a:bodyPr>
            <a:noAutofit/>
          </a:bodyPr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A MANERA DE CONCLUSION…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36912"/>
            <a:ext cx="8507288" cy="3903712"/>
          </a:xfrm>
        </p:spPr>
        <p:txBody>
          <a:bodyPr>
            <a:normAutofit/>
          </a:bodyPr>
          <a:lstStyle/>
          <a:p>
            <a:pPr algn="just"/>
            <a:r>
              <a:rPr lang="es-ES" sz="3200" dirty="0" smtClean="0">
                <a:latin typeface="Arial" pitchFamily="34" charset="0"/>
                <a:cs typeface="Arial" pitchFamily="34" charset="0"/>
              </a:rPr>
              <a:t>Construir acuerdos para la elaboración y aplicación del portafolio escolar en procesos no convencionales de enseñanza, aprendizaje, evaluación,  sistematización de experiencias de aula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PROPÓSITO DEL ENCUENTRO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33456"/>
            <a:ext cx="8229600" cy="2811768"/>
          </a:xfrm>
        </p:spPr>
        <p:txBody>
          <a:bodyPr/>
          <a:lstStyle/>
          <a:p>
            <a:r>
              <a:rPr lang="es-ES" dirty="0" smtClean="0"/>
              <a:t>Organizar la enseñanza teniendo en cuenta la diferenciación progresiva, la reconciliación integradora  y la consolidación 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773832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A50021"/>
                </a:solidFill>
                <a:latin typeface="Comic Sans MS" pitchFamily="66" charset="0"/>
                <a:cs typeface="Arial" pitchFamily="34" charset="0"/>
              </a:rPr>
              <a:t>PERMITE</a:t>
            </a:r>
            <a:endParaRPr lang="es-ES" sz="3600" dirty="0">
              <a:solidFill>
                <a:srgbClr val="A50021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800" dirty="0" smtClean="0">
                <a:solidFill>
                  <a:srgbClr val="6600CC"/>
                </a:solidFill>
                <a:latin typeface="Brush Script MT" pitchFamily="66" charset="0"/>
              </a:rPr>
              <a:t>Gracias </a:t>
            </a:r>
            <a:endParaRPr lang="es-ES" sz="8800" dirty="0">
              <a:solidFill>
                <a:srgbClr val="6600CC"/>
              </a:solidFill>
              <a:latin typeface="Brush Script MT" pitchFamily="66" charset="0"/>
            </a:endParaRPr>
          </a:p>
        </p:txBody>
      </p:sp>
      <p:pic>
        <p:nvPicPr>
          <p:cNvPr id="2050" name="Picture 2" descr="C:\Archivos de programa\Microsoft Office\MEDIA\CAGCAT10\j02849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8763" y="2776538"/>
            <a:ext cx="3657600" cy="2419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472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4248472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800000"/>
                </a:solidFill>
              </a:rPr>
              <a:t>¿A qué nos </a:t>
            </a:r>
            <a:r>
              <a:rPr lang="es-ES" sz="3600" dirty="0" smtClean="0">
                <a:solidFill>
                  <a:srgbClr val="800000"/>
                </a:solidFill>
              </a:rPr>
              <a:t>referimos</a:t>
            </a:r>
            <a:r>
              <a:rPr lang="es-ES" dirty="0" smtClean="0">
                <a:solidFill>
                  <a:srgbClr val="800000"/>
                </a:solidFill>
              </a:rPr>
              <a:t> cuando hablamos del portafolio como una estrategia de enseñanza y de aprendizaje?</a:t>
            </a:r>
            <a:endParaRPr lang="es-E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103512"/>
          </a:xfrm>
        </p:spPr>
        <p:txBody>
          <a:bodyPr>
            <a:normAutofit/>
          </a:bodyPr>
          <a:lstStyle/>
          <a:p>
            <a:r>
              <a:rPr lang="es-ES" sz="3600" dirty="0" smtClean="0">
                <a:latin typeface="Arial Black" pitchFamily="34" charset="0"/>
              </a:rPr>
              <a:t>Indagación de conceptos </a:t>
            </a:r>
          </a:p>
          <a:p>
            <a:r>
              <a:rPr lang="es-ES" sz="3600" dirty="0" smtClean="0">
                <a:latin typeface="Arial Black" pitchFamily="34" charset="0"/>
              </a:rPr>
              <a:t>previos</a:t>
            </a:r>
            <a:endParaRPr lang="es-ES" sz="3600" dirty="0">
              <a:latin typeface="Arial Black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2736304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¿Para nuestro caso, qué es y qué no es un portafolio?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-27384"/>
            <a:ext cx="954055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Imprint MT Shadow" pitchFamily="82" charset="0"/>
                <a:ea typeface="Times New Roman" pitchFamily="18" charset="0"/>
              </a:rPr>
              <a:t>Tema: El portafolio como una estrategia de enseñanza aprendizaje</a:t>
            </a:r>
            <a:r>
              <a:rPr kumimoji="0" lang="es-ES" sz="20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Imprint MT Shadow" pitchFamily="82" charset="0"/>
                <a:ea typeface="Times New Roman" pitchFamily="18" charset="0"/>
              </a:rPr>
              <a:t> evaluación sistematización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mprint MT Shadow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Indicar en el lugar correspondiente: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a.  Si el concepto ha sido estudiado: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1 = no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2 = si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b.  Grado de conocimiento / comprensión del concepto: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1 = no lo conozco / no lo comprendo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2 = a lo mejor lo conozco parcialmente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3 = conocimiento / comprensión parcial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4 = conocimiento / comprensión buenos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5 = lo puedo explicar a un compañero (a)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CONCEPTO					  a. Estudio previo	b. Conocimiento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1.  Qué</a:t>
            </a:r>
            <a:r>
              <a:rPr kumimoji="0" lang="es-E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es un portafolio escolar?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lang="es-ES" sz="2000" b="1" baseline="0" dirty="0" smtClean="0">
                <a:latin typeface="Arial Narrow" pitchFamily="34" charset="0"/>
                <a:ea typeface="Times New Roman" pitchFamily="18" charset="0"/>
              </a:rPr>
              <a:t>2.</a:t>
            </a:r>
            <a:r>
              <a:rPr lang="es-ES" sz="2000" b="1" dirty="0" smtClean="0">
                <a:latin typeface="Arial Narrow" pitchFamily="34" charset="0"/>
                <a:ea typeface="Times New Roman" pitchFamily="18" charset="0"/>
              </a:rPr>
              <a:t> Cómo se estructura un portafolio  de aula?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3.</a:t>
            </a:r>
            <a:r>
              <a:rPr kumimoji="0" lang="es-E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lang="es-ES" sz="2000" b="1" dirty="0" smtClean="0">
                <a:latin typeface="Arial Narrow" pitchFamily="34" charset="0"/>
                <a:ea typeface="Times New Roman" pitchFamily="18" charset="0"/>
              </a:rPr>
              <a:t>Cómo se  enseña y aprende a  través del portafolio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Cómo se estructura un portafolio?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28600" algn="l"/>
              </a:tabLst>
            </a:pPr>
            <a:r>
              <a:rPr lang="es-ES" sz="2000" b="1" dirty="0" smtClean="0">
                <a:latin typeface="Arial Narrow" pitchFamily="34" charset="0"/>
                <a:ea typeface="Times New Roman" pitchFamily="18" charset="0"/>
              </a:rPr>
              <a:t>Cómo se evalúa a través del portafolio?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28600" algn="l"/>
              </a:tabLst>
            </a:pPr>
            <a:endParaRPr lang="es-ES" sz="2000" b="1" dirty="0">
              <a:latin typeface="Arial Narrow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  </a:t>
            </a:r>
            <a:endParaRPr kumimoji="0" lang="es-E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3140968"/>
            <a:ext cx="8229600" cy="2535560"/>
          </a:xfrm>
        </p:spPr>
        <p:txBody>
          <a:bodyPr>
            <a:normAutofit fontScale="92500" lnSpcReduction="10000"/>
          </a:bodyPr>
          <a:lstStyle/>
          <a:p>
            <a:r>
              <a:rPr lang="es-ES" sz="3600" dirty="0" smtClean="0"/>
              <a:t>Integrar la enseñanza, el aprendizaje y la evaluación  para apreciar el proceso de aprendizaje de sus estudiantes  y de su propio hacer pedagógico.</a:t>
            </a:r>
            <a:endParaRPr lang="es-ES" sz="36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252028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Algunos elementos sobre las características de los portafolios de aula</a:t>
            </a:r>
            <a:endParaRPr lang="es-ES" sz="36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3200" dirty="0" smtClean="0">
                <a:latin typeface="Arial" pitchFamily="34" charset="0"/>
                <a:cs typeface="Arial" pitchFamily="34" charset="0"/>
              </a:rPr>
              <a:t>La evaluación es un proceso inherente al proceso de la enseñanza y el aprendizaje, por ello es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necesario 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detectar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: 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latin typeface="Arial" pitchFamily="34" charset="0"/>
                <a:cs typeface="Arial" pitchFamily="34" charset="0"/>
              </a:rPr>
              <a:t>las necesidades de los estudiantes,  </a:t>
            </a:r>
          </a:p>
          <a:p>
            <a:pPr algn="just"/>
            <a:r>
              <a:rPr lang="es-ES" sz="3200" dirty="0" smtClean="0">
                <a:latin typeface="Arial" pitchFamily="34" charset="0"/>
                <a:cs typeface="Arial" pitchFamily="34" charset="0"/>
              </a:rPr>
              <a:t>las  fortalezas y debilidades de los estudiantes  en la construcción del conocimiento </a:t>
            </a:r>
          </a:p>
          <a:p>
            <a:pPr algn="just"/>
            <a:r>
              <a:rPr lang="es-ES" sz="3200" dirty="0">
                <a:latin typeface="Arial" pitchFamily="34" charset="0"/>
                <a:cs typeface="Arial" pitchFamily="34" charset="0"/>
              </a:rPr>
              <a:t>las  fortalezas y 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debilidades del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profesor en la construcción del conocimiento </a:t>
            </a:r>
          </a:p>
          <a:p>
            <a:pPr algn="just"/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endParaRPr lang="es-ES" sz="3200" dirty="0">
              <a:solidFill>
                <a:schemeClr val="bg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s-ES" sz="3600" dirty="0" smtClean="0">
                <a:solidFill>
                  <a:srgbClr val="800000"/>
                </a:solidFill>
                <a:latin typeface="Comic Sans MS" pitchFamily="66" charset="0"/>
              </a:rPr>
              <a:t>Otros</a:t>
            </a:r>
            <a:r>
              <a:rPr lang="es-ES" dirty="0" smtClean="0">
                <a:solidFill>
                  <a:srgbClr val="800000"/>
                </a:solidFill>
                <a:latin typeface="Comic Sans MS" pitchFamily="66" charset="0"/>
              </a:rPr>
              <a:t> elementos</a:t>
            </a:r>
            <a:endParaRPr lang="es-ES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901552"/>
            <a:ext cx="8712968" cy="476780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s-ES" sz="2800" dirty="0" smtClean="0"/>
              <a:t>Él conocimiento se construye por lo cual exige incluir experiencias  concretas que posibiliten la aplicación de los conocimientos  adquiridos a nuevas situaciones.</a:t>
            </a:r>
          </a:p>
          <a:p>
            <a:pPr>
              <a:buFont typeface="Wingdings" pitchFamily="2" charset="2"/>
              <a:buChar char="§"/>
            </a:pPr>
            <a:endParaRPr lang="es-ES" sz="2800" dirty="0" smtClean="0"/>
          </a:p>
          <a:p>
            <a:r>
              <a:rPr lang="es-ES" sz="2800" dirty="0" smtClean="0"/>
              <a:t>En el aula se deben permitir múltiples formas de expresión que den cabida al desarrollo de la creatividad. Presentar varias opciones para los diferentes estilos de aprendizaje.</a:t>
            </a:r>
          </a:p>
          <a:p>
            <a:endParaRPr lang="es-ES" sz="2400" dirty="0" smtClean="0"/>
          </a:p>
          <a:p>
            <a:pPr>
              <a:buFont typeface="Wingdings" pitchFamily="2" charset="2"/>
              <a:buChar char="§"/>
            </a:pPr>
            <a:r>
              <a:rPr lang="es-ES" sz="2400" dirty="0" smtClean="0"/>
              <a:t>. </a:t>
            </a:r>
          </a:p>
          <a:p>
            <a:pPr>
              <a:buNone/>
            </a:pPr>
            <a:endParaRPr lang="es-ES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0868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800000"/>
                </a:solidFill>
                <a:latin typeface="Comic Sans MS" pitchFamily="66" charset="0"/>
              </a:rPr>
              <a:t>Principios  pedagógicos para el quehacer docente</a:t>
            </a:r>
            <a:endParaRPr lang="es-ES" sz="3200" dirty="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Alta costura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495</TotalTime>
  <Words>1238</Words>
  <Application>Microsoft Office PowerPoint</Application>
  <PresentationFormat>Presentación en pantalla (4:3)</PresentationFormat>
  <Paragraphs>231</Paragraphs>
  <Slides>31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Concurrencia</vt:lpstr>
      <vt:lpstr>EL PORTAFOLIO ESCOLAR VISTO  COMO UNA PROPUESTA DE  ENSEÑANZA Y APRENDIZAJE  EVALUACIÓN Y SISTEMATIZACIÓN</vt:lpstr>
      <vt:lpstr>Universidad de  Antioquia Grupo MEQ Secretaría de Educación de Medellín Escuela del Maestro Aula Taller de Ciencia y Tecnología </vt:lpstr>
      <vt:lpstr>PROPÓSITO DEL ENCUENTRO</vt:lpstr>
      <vt:lpstr>¿A qué nos referimos cuando hablamos del portafolio como una estrategia de enseñanza y de aprendizaje?</vt:lpstr>
      <vt:lpstr>¿Para nuestro caso, qué es y qué no es un portafolio?</vt:lpstr>
      <vt:lpstr>Presentación de PowerPoint</vt:lpstr>
      <vt:lpstr>Algunos elementos sobre las características de los portafolios de aula</vt:lpstr>
      <vt:lpstr>Otros elementos</vt:lpstr>
      <vt:lpstr>Principios  pedagógicos para el quehacer docente</vt:lpstr>
      <vt:lpstr>Principios  pedagógicos para el quehacer docente</vt:lpstr>
      <vt:lpstr>Propósitos centrados en los estudiantes</vt:lpstr>
      <vt:lpstr>En este sentido…</vt:lpstr>
      <vt:lpstr>De ahí que definimos el portafolio…</vt:lpstr>
      <vt:lpstr>Si se pretende que el alumno aprenda a aprender</vt:lpstr>
      <vt:lpstr>El proceso de evaluación metacognitiva…</vt:lpstr>
      <vt:lpstr>El portafolio es metacognitivo…</vt:lpstr>
      <vt:lpstr>Pasos del portafolio</vt:lpstr>
      <vt:lpstr>CONTENIDO DEL PORTAFOLIO DEL MAESTRO</vt:lpstr>
      <vt:lpstr>INTERVENCION EN EL AULA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ESTRUCTURA DEL PORTAFOLIO PARA EL MAESTRO </vt:lpstr>
      <vt:lpstr>Lectura de contexto </vt:lpstr>
      <vt:lpstr>Presentación de PowerPoint</vt:lpstr>
      <vt:lpstr>A MANERA DE CONCLUSION…</vt:lpstr>
      <vt:lpstr>PERMITE</vt:lpstr>
      <vt:lpstr>Gracias </vt:lpstr>
    </vt:vector>
  </TitlesOfParts>
  <Company>Windows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PORTAFOLIO ESCOLAR VISTO  COMO UNA PROPUESTA DE  ENSEÑANZA-APRENDIZAJE  EVALUACIÓN Y SISTEMATIZACIÓN</dc:title>
  <dc:creator>Microsoft </dc:creator>
  <cp:lastModifiedBy>Usuario</cp:lastModifiedBy>
  <cp:revision>66</cp:revision>
  <dcterms:created xsi:type="dcterms:W3CDTF">2012-04-25T16:06:57Z</dcterms:created>
  <dcterms:modified xsi:type="dcterms:W3CDTF">2014-09-15T08:52:03Z</dcterms:modified>
</cp:coreProperties>
</file>